
<file path=[Content_Types].xml><?xml version="1.0" encoding="utf-8"?>
<Types xmlns="http://schemas.openxmlformats.org/package/2006/content-types">
  <Default Extension="bin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81" r:id="rId7"/>
    <p:sldId id="261" r:id="rId8"/>
    <p:sldId id="262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2" r:id="rId19"/>
    <p:sldId id="291" r:id="rId20"/>
    <p:sldId id="294" r:id="rId21"/>
    <p:sldId id="295" r:id="rId22"/>
    <p:sldId id="296" r:id="rId23"/>
    <p:sldId id="298" r:id="rId24"/>
    <p:sldId id="303" r:id="rId25"/>
    <p:sldId id="299" r:id="rId26"/>
    <p:sldId id="300" r:id="rId27"/>
    <p:sldId id="301" r:id="rId28"/>
    <p:sldId id="293" r:id="rId29"/>
    <p:sldId id="280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E1EB"/>
    <a:srgbClr val="050004"/>
    <a:srgbClr val="FAE022"/>
    <a:srgbClr val="91A0C9"/>
    <a:srgbClr val="FCEE7C"/>
    <a:srgbClr val="EAD13B"/>
    <a:srgbClr val="F18933"/>
    <a:srgbClr val="658862"/>
    <a:srgbClr val="4C6D59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0" autoAdjust="0"/>
    <p:restoredTop sz="89692" autoAdjust="0"/>
  </p:normalViewPr>
  <p:slideViewPr>
    <p:cSldViewPr snapToGrid="0">
      <p:cViewPr varScale="1">
        <p:scale>
          <a:sx n="92" d="100"/>
          <a:sy n="92" d="100"/>
        </p:scale>
        <p:origin x="92" y="3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/>
              <a:t>2025/12/31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0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852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0607A-EB09-4464-B9F9-BBAE9FEA8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84A62-FE00-4E3D-ADA0-E22F86BE8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06559F-931E-4C1C-BAA3-CE3BB96C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C8357-4EE7-434F-8F1D-EB72F50A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3E9BA-C35D-4623-8AEC-12CBA176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1243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113AC-DF3C-45F8-8376-712B7F9B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E7EF9C-8988-4176-8DA2-5346BDB81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72ECB9-BC6A-47B2-9484-877938926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7DA26D-1083-4E20-8433-3EACB78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488704-F74A-430C-9177-1F6D5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EC994E-AAE0-4342-820B-14F521FA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2172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1F35A-5862-461C-A776-246D30F8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AA2EDF-8154-4C55-8E92-834173DDF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806EFA-9976-4A7A-810D-76C7047B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8A798A-BE9A-4072-A93C-D1D1E203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DD673F-0533-4515-9B56-B753621D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0983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9D47182-1EDE-4FA1-B130-E58222460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E14DC1-ED6B-47BE-A195-B8D73B1D8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C965E7-1B02-43B7-BFDC-37294AFC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16B03-A310-4DD8-90FD-D6C9AA68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4A88E-0943-4A05-8AAD-3E4E90A9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6208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61D68-9D60-45C1-84CF-8694F122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A4BDC1-FF73-432D-AC47-8EEEC5E09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CF9B87-024B-4A06-BA78-956CBBDA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57915F-D67C-484A-9A5C-333C71D1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CB9FE-E585-479C-9939-C1DF8EC9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14483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C1372-734A-4296-9FB4-2B237227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2504FB-3962-4ABB-8F21-3B129738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3F61E-C842-45A9-9C07-EC60B6A6D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42772-006F-42F3-A53C-D6F9334C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654AF-4882-4FA1-A3C1-F88A71FB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27049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E3B72-32AE-40DB-856E-1F79DC1C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AB566-0A02-47B8-B36A-57903E92C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0B06DF-2A5D-49B6-940D-1C73553E3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D9A042-4577-4206-93A8-73563110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D834B9-AC17-4E4F-9973-2C6080B7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0070B-569D-4FDB-83D2-2831B39F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5851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6188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06004" y="6733864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191341307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CC1BC-64C9-4962-A764-37E770FB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38FC6B-45DE-432B-B145-F8D8AB2A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13F784-0D7C-43D2-A802-629BA731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781AAF-B2A9-4052-BD38-326FE4C1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84558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BCC6E6-411E-4830-BEE1-1A626801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4BA76C-B531-4C6F-850E-214EA4DF3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662A71-4ED7-4C0E-AF3B-EACBFA46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26273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B54FA-E333-4D04-A18F-7D50B83F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AD769-544A-47A1-A306-AEDAED293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514AB2-F4D7-4383-B3E7-D0F71637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D2DB71-2A42-4C00-9449-CA0DA297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C5D84D-5127-4599-9769-61D2E695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5A3411-124D-4AEE-9E12-7E304879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354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2F3B47-B08B-4181-88A1-0D61C596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1A009-55AC-40B1-BECE-C8E17CE7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A7723-30C6-41D1-B39D-85DF3D399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/>
              <a:t>2025/12/31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D8014-D4F0-4B30-B629-8D6D50AF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5A88B7-1EF5-48FA-988D-161EF7D6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63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50" r:id="rId10"/>
    <p:sldLayoutId id="2147483651" r:id="rId11"/>
    <p:sldLayoutId id="2147483652" r:id="rId12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in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8B77C6-EE10-4A31-B0A3-BEE4738AE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18820" y="-1072529"/>
            <a:ext cx="3554361" cy="1219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038334-2C1D-4BC4-8E46-67C930782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 flipV="1">
            <a:off x="4381500" y="-4446453"/>
            <a:ext cx="3429000" cy="12192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E52608C-1F53-43ED-A782-E51250605CA8}"/>
              </a:ext>
            </a:extLst>
          </p:cNvPr>
          <p:cNvSpPr/>
          <p:nvPr/>
        </p:nvSpPr>
        <p:spPr>
          <a:xfrm>
            <a:off x="1523999" y="1681876"/>
            <a:ext cx="9143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spc="300" dirty="0" err="1">
                <a:solidFill>
                  <a:schemeClr val="bg1"/>
                </a:solidFill>
                <a:cs typeface="+mn-ea"/>
                <a:sym typeface="+mn-lt"/>
              </a:rPr>
              <a:t>OpenSaga</a:t>
            </a:r>
            <a:endParaRPr lang="zh-CN" altLang="en-US" sz="8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8DACF7-8259-4490-B07D-82BFB4AF18B6}"/>
              </a:ext>
            </a:extLst>
          </p:cNvPr>
          <p:cNvSpPr txBox="1"/>
          <p:nvPr/>
        </p:nvSpPr>
        <p:spPr>
          <a:xfrm>
            <a:off x="3015968" y="3179382"/>
            <a:ext cx="602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基于时序图分析的开源协作故事可视化叙述平台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箭头: V 形 9">
            <a:extLst>
              <a:ext uri="{FF2B5EF4-FFF2-40B4-BE49-F238E27FC236}">
                <a16:creationId xmlns:a16="http://schemas.microsoft.com/office/drawing/2014/main" id="{ADECF1D8-16DE-49B2-A88A-574127AB1734}"/>
              </a:ext>
            </a:extLst>
          </p:cNvPr>
          <p:cNvSpPr/>
          <p:nvPr/>
        </p:nvSpPr>
        <p:spPr>
          <a:xfrm rot="5400000">
            <a:off x="5980133" y="6005258"/>
            <a:ext cx="231732" cy="538620"/>
          </a:xfrm>
          <a:prstGeom prst="chevron">
            <a:avLst>
              <a:gd name="adj" fmla="val 768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F93A1E8-FAE7-7864-E9BB-A4AEC0935816}"/>
              </a:ext>
            </a:extLst>
          </p:cNvPr>
          <p:cNvGrpSpPr/>
          <p:nvPr/>
        </p:nvGrpSpPr>
        <p:grpSpPr>
          <a:xfrm>
            <a:off x="4804923" y="4163578"/>
            <a:ext cx="2275844" cy="738664"/>
            <a:chOff x="4630632" y="4114476"/>
            <a:chExt cx="2275844" cy="738664"/>
          </a:xfrm>
        </p:grpSpPr>
        <p:sp>
          <p:nvSpPr>
            <p:cNvPr id="3" name="TextBox 11">
              <a:extLst>
                <a:ext uri="{FF2B5EF4-FFF2-40B4-BE49-F238E27FC236}">
                  <a16:creationId xmlns:a16="http://schemas.microsoft.com/office/drawing/2014/main" id="{1095D3C3-25FC-AE6C-D8AB-1BB187337F00}"/>
                </a:ext>
              </a:extLst>
            </p:cNvPr>
            <p:cNvSpPr txBox="1"/>
            <p:nvPr/>
          </p:nvSpPr>
          <p:spPr>
            <a:xfrm>
              <a:off x="5285519" y="4114476"/>
              <a:ext cx="162095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队伍名称：珀修斯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lang="en-US" altLang="zh-CN" sz="1400" b="1" kern="0" dirty="0">
                <a:solidFill>
                  <a:schemeClr val="bg1"/>
                </a:solidFill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kern="0" dirty="0">
                  <a:solidFill>
                    <a:schemeClr val="bg1"/>
                  </a:solidFill>
                </a:rPr>
                <a:t>队长：毛浩然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7C8D86AE-1B72-6E22-4BA1-F24364E7BD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0632" y="4183436"/>
              <a:ext cx="533504" cy="533504"/>
            </a:xfrm>
            <a:custGeom>
              <a:avLst/>
              <a:gdLst>
                <a:gd name="T0" fmla="*/ 96 w 660"/>
                <a:gd name="T1" fmla="*/ 96 h 660"/>
                <a:gd name="T2" fmla="*/ 96 w 660"/>
                <a:gd name="T3" fmla="*/ 563 h 660"/>
                <a:gd name="T4" fmla="*/ 563 w 660"/>
                <a:gd name="T5" fmla="*/ 563 h 660"/>
                <a:gd name="T6" fmla="*/ 563 w 660"/>
                <a:gd name="T7" fmla="*/ 96 h 660"/>
                <a:gd name="T8" fmla="*/ 578 w 660"/>
                <a:gd name="T9" fmla="*/ 180 h 660"/>
                <a:gd name="T10" fmla="*/ 465 w 660"/>
                <a:gd name="T11" fmla="*/ 120 h 660"/>
                <a:gd name="T12" fmla="*/ 380 w 660"/>
                <a:gd name="T13" fmla="*/ 44 h 660"/>
                <a:gd name="T14" fmla="*/ 578 w 660"/>
                <a:gd name="T15" fmla="*/ 180 h 660"/>
                <a:gd name="T16" fmla="*/ 482 w 660"/>
                <a:gd name="T17" fmla="*/ 474 h 660"/>
                <a:gd name="T18" fmla="*/ 619 w 660"/>
                <a:gd name="T19" fmla="*/ 340 h 660"/>
                <a:gd name="T20" fmla="*/ 341 w 660"/>
                <a:gd name="T21" fmla="*/ 619 h 660"/>
                <a:gd name="T22" fmla="*/ 340 w 660"/>
                <a:gd name="T23" fmla="*/ 548 h 660"/>
                <a:gd name="T24" fmla="*/ 440 w 660"/>
                <a:gd name="T25" fmla="*/ 506 h 660"/>
                <a:gd name="T26" fmla="*/ 220 w 660"/>
                <a:gd name="T27" fmla="*/ 506 h 660"/>
                <a:gd name="T28" fmla="*/ 320 w 660"/>
                <a:gd name="T29" fmla="*/ 548 h 660"/>
                <a:gd name="T30" fmla="*/ 319 w 660"/>
                <a:gd name="T31" fmla="*/ 619 h 660"/>
                <a:gd name="T32" fmla="*/ 65 w 660"/>
                <a:gd name="T33" fmla="*/ 213 h 660"/>
                <a:gd name="T34" fmla="*/ 151 w 660"/>
                <a:gd name="T35" fmla="*/ 281 h 660"/>
                <a:gd name="T36" fmla="*/ 40 w 660"/>
                <a:gd name="T37" fmla="*/ 320 h 660"/>
                <a:gd name="T38" fmla="*/ 319 w 660"/>
                <a:gd name="T39" fmla="*/ 40 h 660"/>
                <a:gd name="T40" fmla="*/ 320 w 660"/>
                <a:gd name="T41" fmla="*/ 147 h 660"/>
                <a:gd name="T42" fmla="*/ 319 w 660"/>
                <a:gd name="T43" fmla="*/ 40 h 660"/>
                <a:gd name="T44" fmla="*/ 419 w 660"/>
                <a:gd name="T45" fmla="*/ 151 h 660"/>
                <a:gd name="T46" fmla="*/ 340 w 660"/>
                <a:gd name="T47" fmla="*/ 40 h 660"/>
                <a:gd name="T48" fmla="*/ 429 w 660"/>
                <a:gd name="T49" fmla="*/ 135 h 660"/>
                <a:gd name="T50" fmla="*/ 416 w 660"/>
                <a:gd name="T51" fmla="*/ 177 h 660"/>
                <a:gd name="T52" fmla="*/ 471 w 660"/>
                <a:gd name="T53" fmla="*/ 219 h 660"/>
                <a:gd name="T54" fmla="*/ 340 w 660"/>
                <a:gd name="T55" fmla="*/ 320 h 660"/>
                <a:gd name="T56" fmla="*/ 488 w 660"/>
                <a:gd name="T57" fmla="*/ 169 h 660"/>
                <a:gd name="T58" fmla="*/ 442 w 660"/>
                <a:gd name="T59" fmla="*/ 169 h 660"/>
                <a:gd name="T60" fmla="*/ 488 w 660"/>
                <a:gd name="T61" fmla="*/ 169 h 660"/>
                <a:gd name="T62" fmla="*/ 320 w 660"/>
                <a:gd name="T63" fmla="*/ 320 h 660"/>
                <a:gd name="T64" fmla="*/ 173 w 660"/>
                <a:gd name="T65" fmla="*/ 282 h 660"/>
                <a:gd name="T66" fmla="*/ 320 w 660"/>
                <a:gd name="T67" fmla="*/ 173 h 660"/>
                <a:gd name="T68" fmla="*/ 159 w 660"/>
                <a:gd name="T69" fmla="*/ 352 h 660"/>
                <a:gd name="T70" fmla="*/ 159 w 660"/>
                <a:gd name="T71" fmla="*/ 307 h 660"/>
                <a:gd name="T72" fmla="*/ 40 w 660"/>
                <a:gd name="T73" fmla="*/ 340 h 660"/>
                <a:gd name="T74" fmla="*/ 151 w 660"/>
                <a:gd name="T75" fmla="*/ 379 h 660"/>
                <a:gd name="T76" fmla="*/ 65 w 660"/>
                <a:gd name="T77" fmla="*/ 447 h 660"/>
                <a:gd name="T78" fmla="*/ 173 w 660"/>
                <a:gd name="T79" fmla="*/ 377 h 660"/>
                <a:gd name="T80" fmla="*/ 320 w 660"/>
                <a:gd name="T81" fmla="*/ 340 h 660"/>
                <a:gd name="T82" fmla="*/ 282 w 660"/>
                <a:gd name="T83" fmla="*/ 486 h 660"/>
                <a:gd name="T84" fmla="*/ 173 w 660"/>
                <a:gd name="T85" fmla="*/ 377 h 660"/>
                <a:gd name="T86" fmla="*/ 330 w 660"/>
                <a:gd name="T87" fmla="*/ 523 h 660"/>
                <a:gd name="T88" fmla="*/ 330 w 660"/>
                <a:gd name="T89" fmla="*/ 477 h 660"/>
                <a:gd name="T90" fmla="*/ 377 w 660"/>
                <a:gd name="T91" fmla="*/ 486 h 660"/>
                <a:gd name="T92" fmla="*/ 340 w 660"/>
                <a:gd name="T93" fmla="*/ 340 h 660"/>
                <a:gd name="T94" fmla="*/ 455 w 660"/>
                <a:gd name="T95" fmla="*/ 478 h 660"/>
                <a:gd name="T96" fmla="*/ 512 w 660"/>
                <a:gd name="T97" fmla="*/ 320 h 660"/>
                <a:gd name="T98" fmla="*/ 510 w 660"/>
                <a:gd name="T99" fmla="*/ 191 h 660"/>
                <a:gd name="T100" fmla="*/ 619 w 660"/>
                <a:gd name="T101" fmla="*/ 320 h 660"/>
                <a:gd name="T102" fmla="*/ 125 w 660"/>
                <a:gd name="T103" fmla="*/ 125 h 660"/>
                <a:gd name="T104" fmla="*/ 195 w 660"/>
                <a:gd name="T105" fmla="*/ 151 h 660"/>
                <a:gd name="T106" fmla="*/ 81 w 660"/>
                <a:gd name="T107" fmla="*/ 180 h 660"/>
                <a:gd name="T108" fmla="*/ 81 w 660"/>
                <a:gd name="T109" fmla="*/ 479 h 660"/>
                <a:gd name="T110" fmla="*/ 195 w 660"/>
                <a:gd name="T111" fmla="*/ 508 h 660"/>
                <a:gd name="T112" fmla="*/ 125 w 660"/>
                <a:gd name="T113" fmla="*/ 535 h 660"/>
                <a:gd name="T114" fmla="*/ 535 w 660"/>
                <a:gd name="T115" fmla="*/ 535 h 660"/>
                <a:gd name="T116" fmla="*/ 465 w 660"/>
                <a:gd name="T117" fmla="*/ 508 h 660"/>
                <a:gd name="T118" fmla="*/ 578 w 660"/>
                <a:gd name="T119" fmla="*/ 479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60" h="660">
                  <a:moveTo>
                    <a:pt x="330" y="0"/>
                  </a:moveTo>
                  <a:cubicBezTo>
                    <a:pt x="242" y="0"/>
                    <a:pt x="159" y="34"/>
                    <a:pt x="96" y="96"/>
                  </a:cubicBezTo>
                  <a:cubicBezTo>
                    <a:pt x="34" y="159"/>
                    <a:pt x="0" y="242"/>
                    <a:pt x="0" y="330"/>
                  </a:cubicBezTo>
                  <a:cubicBezTo>
                    <a:pt x="0" y="418"/>
                    <a:pt x="34" y="501"/>
                    <a:pt x="96" y="563"/>
                  </a:cubicBezTo>
                  <a:cubicBezTo>
                    <a:pt x="159" y="626"/>
                    <a:pt x="242" y="660"/>
                    <a:pt x="330" y="660"/>
                  </a:cubicBezTo>
                  <a:cubicBezTo>
                    <a:pt x="418" y="660"/>
                    <a:pt x="501" y="626"/>
                    <a:pt x="563" y="563"/>
                  </a:cubicBezTo>
                  <a:cubicBezTo>
                    <a:pt x="626" y="501"/>
                    <a:pt x="660" y="418"/>
                    <a:pt x="660" y="330"/>
                  </a:cubicBezTo>
                  <a:cubicBezTo>
                    <a:pt x="660" y="242"/>
                    <a:pt x="626" y="159"/>
                    <a:pt x="563" y="96"/>
                  </a:cubicBezTo>
                  <a:cubicBezTo>
                    <a:pt x="501" y="34"/>
                    <a:pt x="418" y="0"/>
                    <a:pt x="330" y="0"/>
                  </a:cubicBezTo>
                  <a:close/>
                  <a:moveTo>
                    <a:pt x="578" y="180"/>
                  </a:moveTo>
                  <a:cubicBezTo>
                    <a:pt x="557" y="175"/>
                    <a:pt x="536" y="169"/>
                    <a:pt x="514" y="165"/>
                  </a:cubicBezTo>
                  <a:cubicBezTo>
                    <a:pt x="512" y="140"/>
                    <a:pt x="491" y="120"/>
                    <a:pt x="465" y="120"/>
                  </a:cubicBezTo>
                  <a:cubicBezTo>
                    <a:pt x="459" y="120"/>
                    <a:pt x="453" y="121"/>
                    <a:pt x="448" y="123"/>
                  </a:cubicBezTo>
                  <a:cubicBezTo>
                    <a:pt x="429" y="95"/>
                    <a:pt x="406" y="68"/>
                    <a:pt x="380" y="44"/>
                  </a:cubicBezTo>
                  <a:cubicBezTo>
                    <a:pt x="438" y="54"/>
                    <a:pt x="492" y="82"/>
                    <a:pt x="535" y="125"/>
                  </a:cubicBezTo>
                  <a:cubicBezTo>
                    <a:pt x="552" y="142"/>
                    <a:pt x="566" y="160"/>
                    <a:pt x="578" y="180"/>
                  </a:cubicBezTo>
                  <a:close/>
                  <a:moveTo>
                    <a:pt x="595" y="447"/>
                  </a:moveTo>
                  <a:cubicBezTo>
                    <a:pt x="558" y="458"/>
                    <a:pt x="520" y="467"/>
                    <a:pt x="482" y="474"/>
                  </a:cubicBezTo>
                  <a:cubicBezTo>
                    <a:pt x="501" y="431"/>
                    <a:pt x="511" y="386"/>
                    <a:pt x="512" y="340"/>
                  </a:cubicBezTo>
                  <a:cubicBezTo>
                    <a:pt x="619" y="340"/>
                    <a:pt x="619" y="340"/>
                    <a:pt x="619" y="340"/>
                  </a:cubicBezTo>
                  <a:cubicBezTo>
                    <a:pt x="618" y="377"/>
                    <a:pt x="610" y="413"/>
                    <a:pt x="595" y="447"/>
                  </a:cubicBezTo>
                  <a:close/>
                  <a:moveTo>
                    <a:pt x="341" y="619"/>
                  </a:moveTo>
                  <a:cubicBezTo>
                    <a:pt x="341" y="619"/>
                    <a:pt x="340" y="619"/>
                    <a:pt x="340" y="619"/>
                  </a:cubicBezTo>
                  <a:cubicBezTo>
                    <a:pt x="340" y="548"/>
                    <a:pt x="340" y="548"/>
                    <a:pt x="340" y="548"/>
                  </a:cubicBezTo>
                  <a:cubicBezTo>
                    <a:pt x="359" y="545"/>
                    <a:pt x="374" y="530"/>
                    <a:pt x="378" y="512"/>
                  </a:cubicBezTo>
                  <a:cubicBezTo>
                    <a:pt x="399" y="511"/>
                    <a:pt x="419" y="509"/>
                    <a:pt x="440" y="506"/>
                  </a:cubicBezTo>
                  <a:cubicBezTo>
                    <a:pt x="415" y="548"/>
                    <a:pt x="382" y="586"/>
                    <a:pt x="341" y="619"/>
                  </a:cubicBezTo>
                  <a:close/>
                  <a:moveTo>
                    <a:pt x="220" y="506"/>
                  </a:moveTo>
                  <a:cubicBezTo>
                    <a:pt x="240" y="509"/>
                    <a:pt x="261" y="511"/>
                    <a:pt x="282" y="512"/>
                  </a:cubicBezTo>
                  <a:cubicBezTo>
                    <a:pt x="286" y="530"/>
                    <a:pt x="301" y="545"/>
                    <a:pt x="320" y="548"/>
                  </a:cubicBezTo>
                  <a:cubicBezTo>
                    <a:pt x="320" y="619"/>
                    <a:pt x="320" y="619"/>
                    <a:pt x="320" y="619"/>
                  </a:cubicBezTo>
                  <a:cubicBezTo>
                    <a:pt x="319" y="619"/>
                    <a:pt x="319" y="619"/>
                    <a:pt x="319" y="619"/>
                  </a:cubicBezTo>
                  <a:cubicBezTo>
                    <a:pt x="278" y="586"/>
                    <a:pt x="245" y="548"/>
                    <a:pt x="220" y="506"/>
                  </a:cubicBezTo>
                  <a:close/>
                  <a:moveTo>
                    <a:pt x="65" y="213"/>
                  </a:moveTo>
                  <a:cubicBezTo>
                    <a:pt x="102" y="201"/>
                    <a:pt x="140" y="192"/>
                    <a:pt x="178" y="186"/>
                  </a:cubicBezTo>
                  <a:cubicBezTo>
                    <a:pt x="164" y="216"/>
                    <a:pt x="155" y="248"/>
                    <a:pt x="151" y="281"/>
                  </a:cubicBezTo>
                  <a:cubicBezTo>
                    <a:pt x="130" y="284"/>
                    <a:pt x="114" y="300"/>
                    <a:pt x="110" y="320"/>
                  </a:cubicBezTo>
                  <a:cubicBezTo>
                    <a:pt x="40" y="320"/>
                    <a:pt x="40" y="320"/>
                    <a:pt x="40" y="320"/>
                  </a:cubicBezTo>
                  <a:cubicBezTo>
                    <a:pt x="42" y="282"/>
                    <a:pt x="50" y="246"/>
                    <a:pt x="65" y="213"/>
                  </a:cubicBezTo>
                  <a:close/>
                  <a:moveTo>
                    <a:pt x="319" y="40"/>
                  </a:moveTo>
                  <a:cubicBezTo>
                    <a:pt x="319" y="40"/>
                    <a:pt x="319" y="40"/>
                    <a:pt x="320" y="40"/>
                  </a:cubicBezTo>
                  <a:cubicBezTo>
                    <a:pt x="320" y="147"/>
                    <a:pt x="320" y="147"/>
                    <a:pt x="320" y="147"/>
                  </a:cubicBezTo>
                  <a:cubicBezTo>
                    <a:pt x="286" y="147"/>
                    <a:pt x="253" y="149"/>
                    <a:pt x="220" y="153"/>
                  </a:cubicBezTo>
                  <a:cubicBezTo>
                    <a:pt x="245" y="111"/>
                    <a:pt x="278" y="73"/>
                    <a:pt x="319" y="40"/>
                  </a:cubicBezTo>
                  <a:close/>
                  <a:moveTo>
                    <a:pt x="429" y="135"/>
                  </a:moveTo>
                  <a:cubicBezTo>
                    <a:pt x="425" y="140"/>
                    <a:pt x="421" y="145"/>
                    <a:pt x="419" y="151"/>
                  </a:cubicBezTo>
                  <a:cubicBezTo>
                    <a:pt x="393" y="148"/>
                    <a:pt x="366" y="147"/>
                    <a:pt x="340" y="147"/>
                  </a:cubicBezTo>
                  <a:cubicBezTo>
                    <a:pt x="340" y="40"/>
                    <a:pt x="340" y="40"/>
                    <a:pt x="340" y="40"/>
                  </a:cubicBezTo>
                  <a:cubicBezTo>
                    <a:pt x="340" y="40"/>
                    <a:pt x="341" y="40"/>
                    <a:pt x="341" y="40"/>
                  </a:cubicBezTo>
                  <a:cubicBezTo>
                    <a:pt x="376" y="69"/>
                    <a:pt x="406" y="101"/>
                    <a:pt x="429" y="135"/>
                  </a:cubicBezTo>
                  <a:close/>
                  <a:moveTo>
                    <a:pt x="340" y="173"/>
                  </a:moveTo>
                  <a:cubicBezTo>
                    <a:pt x="365" y="173"/>
                    <a:pt x="391" y="174"/>
                    <a:pt x="416" y="177"/>
                  </a:cubicBezTo>
                  <a:cubicBezTo>
                    <a:pt x="420" y="201"/>
                    <a:pt x="440" y="219"/>
                    <a:pt x="465" y="219"/>
                  </a:cubicBezTo>
                  <a:cubicBezTo>
                    <a:pt x="467" y="219"/>
                    <a:pt x="469" y="219"/>
                    <a:pt x="471" y="219"/>
                  </a:cubicBezTo>
                  <a:cubicBezTo>
                    <a:pt x="482" y="251"/>
                    <a:pt x="489" y="285"/>
                    <a:pt x="490" y="320"/>
                  </a:cubicBezTo>
                  <a:cubicBezTo>
                    <a:pt x="340" y="320"/>
                    <a:pt x="340" y="320"/>
                    <a:pt x="340" y="320"/>
                  </a:cubicBezTo>
                  <a:lnTo>
                    <a:pt x="340" y="173"/>
                  </a:lnTo>
                  <a:close/>
                  <a:moveTo>
                    <a:pt x="488" y="169"/>
                  </a:moveTo>
                  <a:cubicBezTo>
                    <a:pt x="488" y="182"/>
                    <a:pt x="478" y="192"/>
                    <a:pt x="465" y="192"/>
                  </a:cubicBezTo>
                  <a:cubicBezTo>
                    <a:pt x="452" y="192"/>
                    <a:pt x="442" y="182"/>
                    <a:pt x="442" y="169"/>
                  </a:cubicBezTo>
                  <a:cubicBezTo>
                    <a:pt x="442" y="157"/>
                    <a:pt x="452" y="147"/>
                    <a:pt x="465" y="147"/>
                  </a:cubicBezTo>
                  <a:cubicBezTo>
                    <a:pt x="478" y="147"/>
                    <a:pt x="488" y="157"/>
                    <a:pt x="488" y="169"/>
                  </a:cubicBezTo>
                  <a:close/>
                  <a:moveTo>
                    <a:pt x="320" y="173"/>
                  </a:moveTo>
                  <a:cubicBezTo>
                    <a:pt x="320" y="320"/>
                    <a:pt x="320" y="320"/>
                    <a:pt x="320" y="320"/>
                  </a:cubicBezTo>
                  <a:cubicBezTo>
                    <a:pt x="207" y="320"/>
                    <a:pt x="207" y="320"/>
                    <a:pt x="207" y="320"/>
                  </a:cubicBezTo>
                  <a:cubicBezTo>
                    <a:pt x="204" y="302"/>
                    <a:pt x="190" y="288"/>
                    <a:pt x="173" y="282"/>
                  </a:cubicBezTo>
                  <a:cubicBezTo>
                    <a:pt x="178" y="248"/>
                    <a:pt x="189" y="214"/>
                    <a:pt x="204" y="181"/>
                  </a:cubicBezTo>
                  <a:cubicBezTo>
                    <a:pt x="243" y="176"/>
                    <a:pt x="281" y="173"/>
                    <a:pt x="320" y="173"/>
                  </a:cubicBezTo>
                  <a:close/>
                  <a:moveTo>
                    <a:pt x="181" y="330"/>
                  </a:moveTo>
                  <a:cubicBezTo>
                    <a:pt x="181" y="342"/>
                    <a:pt x="171" y="352"/>
                    <a:pt x="159" y="352"/>
                  </a:cubicBezTo>
                  <a:cubicBezTo>
                    <a:pt x="146" y="352"/>
                    <a:pt x="136" y="342"/>
                    <a:pt x="136" y="330"/>
                  </a:cubicBezTo>
                  <a:cubicBezTo>
                    <a:pt x="136" y="317"/>
                    <a:pt x="146" y="307"/>
                    <a:pt x="159" y="307"/>
                  </a:cubicBezTo>
                  <a:cubicBezTo>
                    <a:pt x="171" y="307"/>
                    <a:pt x="181" y="317"/>
                    <a:pt x="181" y="330"/>
                  </a:cubicBezTo>
                  <a:close/>
                  <a:moveTo>
                    <a:pt x="40" y="340"/>
                  </a:moveTo>
                  <a:cubicBezTo>
                    <a:pt x="110" y="340"/>
                    <a:pt x="110" y="340"/>
                    <a:pt x="110" y="340"/>
                  </a:cubicBezTo>
                  <a:cubicBezTo>
                    <a:pt x="114" y="360"/>
                    <a:pt x="130" y="375"/>
                    <a:pt x="151" y="379"/>
                  </a:cubicBezTo>
                  <a:cubicBezTo>
                    <a:pt x="155" y="411"/>
                    <a:pt x="164" y="443"/>
                    <a:pt x="178" y="474"/>
                  </a:cubicBezTo>
                  <a:cubicBezTo>
                    <a:pt x="140" y="467"/>
                    <a:pt x="102" y="458"/>
                    <a:pt x="65" y="447"/>
                  </a:cubicBezTo>
                  <a:cubicBezTo>
                    <a:pt x="50" y="413"/>
                    <a:pt x="42" y="377"/>
                    <a:pt x="40" y="340"/>
                  </a:cubicBezTo>
                  <a:close/>
                  <a:moveTo>
                    <a:pt x="173" y="377"/>
                  </a:moveTo>
                  <a:cubicBezTo>
                    <a:pt x="190" y="372"/>
                    <a:pt x="204" y="358"/>
                    <a:pt x="207" y="340"/>
                  </a:cubicBezTo>
                  <a:cubicBezTo>
                    <a:pt x="320" y="340"/>
                    <a:pt x="320" y="340"/>
                    <a:pt x="320" y="340"/>
                  </a:cubicBezTo>
                  <a:cubicBezTo>
                    <a:pt x="320" y="451"/>
                    <a:pt x="320" y="451"/>
                    <a:pt x="320" y="451"/>
                  </a:cubicBezTo>
                  <a:cubicBezTo>
                    <a:pt x="302" y="455"/>
                    <a:pt x="288" y="468"/>
                    <a:pt x="282" y="486"/>
                  </a:cubicBezTo>
                  <a:cubicBezTo>
                    <a:pt x="256" y="484"/>
                    <a:pt x="230" y="482"/>
                    <a:pt x="204" y="478"/>
                  </a:cubicBezTo>
                  <a:cubicBezTo>
                    <a:pt x="189" y="446"/>
                    <a:pt x="178" y="412"/>
                    <a:pt x="173" y="377"/>
                  </a:cubicBezTo>
                  <a:close/>
                  <a:moveTo>
                    <a:pt x="353" y="500"/>
                  </a:moveTo>
                  <a:cubicBezTo>
                    <a:pt x="353" y="512"/>
                    <a:pt x="342" y="523"/>
                    <a:pt x="330" y="523"/>
                  </a:cubicBezTo>
                  <a:cubicBezTo>
                    <a:pt x="317" y="523"/>
                    <a:pt x="307" y="512"/>
                    <a:pt x="307" y="500"/>
                  </a:cubicBezTo>
                  <a:cubicBezTo>
                    <a:pt x="307" y="487"/>
                    <a:pt x="317" y="477"/>
                    <a:pt x="330" y="477"/>
                  </a:cubicBezTo>
                  <a:cubicBezTo>
                    <a:pt x="342" y="477"/>
                    <a:pt x="353" y="487"/>
                    <a:pt x="353" y="500"/>
                  </a:cubicBezTo>
                  <a:close/>
                  <a:moveTo>
                    <a:pt x="377" y="486"/>
                  </a:moveTo>
                  <a:cubicBezTo>
                    <a:pt x="372" y="468"/>
                    <a:pt x="358" y="455"/>
                    <a:pt x="340" y="451"/>
                  </a:cubicBezTo>
                  <a:cubicBezTo>
                    <a:pt x="340" y="340"/>
                    <a:pt x="340" y="340"/>
                    <a:pt x="340" y="340"/>
                  </a:cubicBezTo>
                  <a:cubicBezTo>
                    <a:pt x="490" y="340"/>
                    <a:pt x="490" y="340"/>
                    <a:pt x="490" y="340"/>
                  </a:cubicBezTo>
                  <a:cubicBezTo>
                    <a:pt x="488" y="387"/>
                    <a:pt x="477" y="434"/>
                    <a:pt x="455" y="478"/>
                  </a:cubicBezTo>
                  <a:cubicBezTo>
                    <a:pt x="430" y="482"/>
                    <a:pt x="404" y="484"/>
                    <a:pt x="377" y="486"/>
                  </a:cubicBezTo>
                  <a:close/>
                  <a:moveTo>
                    <a:pt x="512" y="320"/>
                  </a:moveTo>
                  <a:cubicBezTo>
                    <a:pt x="511" y="283"/>
                    <a:pt x="504" y="246"/>
                    <a:pt x="492" y="211"/>
                  </a:cubicBezTo>
                  <a:cubicBezTo>
                    <a:pt x="500" y="206"/>
                    <a:pt x="506" y="199"/>
                    <a:pt x="510" y="191"/>
                  </a:cubicBezTo>
                  <a:cubicBezTo>
                    <a:pt x="539" y="197"/>
                    <a:pt x="567" y="204"/>
                    <a:pt x="595" y="213"/>
                  </a:cubicBezTo>
                  <a:cubicBezTo>
                    <a:pt x="610" y="246"/>
                    <a:pt x="618" y="282"/>
                    <a:pt x="619" y="320"/>
                  </a:cubicBezTo>
                  <a:lnTo>
                    <a:pt x="512" y="320"/>
                  </a:lnTo>
                  <a:close/>
                  <a:moveTo>
                    <a:pt x="125" y="125"/>
                  </a:moveTo>
                  <a:cubicBezTo>
                    <a:pt x="168" y="82"/>
                    <a:pt x="221" y="54"/>
                    <a:pt x="280" y="44"/>
                  </a:cubicBezTo>
                  <a:cubicBezTo>
                    <a:pt x="245" y="76"/>
                    <a:pt x="217" y="112"/>
                    <a:pt x="195" y="151"/>
                  </a:cubicBezTo>
                  <a:cubicBezTo>
                    <a:pt x="194" y="153"/>
                    <a:pt x="193" y="155"/>
                    <a:pt x="192" y="157"/>
                  </a:cubicBezTo>
                  <a:cubicBezTo>
                    <a:pt x="155" y="162"/>
                    <a:pt x="118" y="170"/>
                    <a:pt x="81" y="180"/>
                  </a:cubicBezTo>
                  <a:cubicBezTo>
                    <a:pt x="93" y="160"/>
                    <a:pt x="108" y="142"/>
                    <a:pt x="125" y="125"/>
                  </a:cubicBezTo>
                  <a:close/>
                  <a:moveTo>
                    <a:pt x="81" y="479"/>
                  </a:moveTo>
                  <a:cubicBezTo>
                    <a:pt x="118" y="489"/>
                    <a:pt x="155" y="497"/>
                    <a:pt x="192" y="503"/>
                  </a:cubicBezTo>
                  <a:cubicBezTo>
                    <a:pt x="193" y="505"/>
                    <a:pt x="194" y="506"/>
                    <a:pt x="195" y="508"/>
                  </a:cubicBezTo>
                  <a:cubicBezTo>
                    <a:pt x="217" y="547"/>
                    <a:pt x="245" y="583"/>
                    <a:pt x="280" y="615"/>
                  </a:cubicBezTo>
                  <a:cubicBezTo>
                    <a:pt x="221" y="605"/>
                    <a:pt x="168" y="577"/>
                    <a:pt x="125" y="535"/>
                  </a:cubicBezTo>
                  <a:cubicBezTo>
                    <a:pt x="108" y="518"/>
                    <a:pt x="93" y="499"/>
                    <a:pt x="81" y="479"/>
                  </a:cubicBezTo>
                  <a:close/>
                  <a:moveTo>
                    <a:pt x="535" y="535"/>
                  </a:moveTo>
                  <a:cubicBezTo>
                    <a:pt x="492" y="577"/>
                    <a:pt x="438" y="605"/>
                    <a:pt x="380" y="615"/>
                  </a:cubicBezTo>
                  <a:cubicBezTo>
                    <a:pt x="415" y="583"/>
                    <a:pt x="443" y="547"/>
                    <a:pt x="465" y="508"/>
                  </a:cubicBezTo>
                  <a:cubicBezTo>
                    <a:pt x="466" y="506"/>
                    <a:pt x="467" y="505"/>
                    <a:pt x="468" y="503"/>
                  </a:cubicBezTo>
                  <a:cubicBezTo>
                    <a:pt x="505" y="497"/>
                    <a:pt x="542" y="489"/>
                    <a:pt x="578" y="479"/>
                  </a:cubicBezTo>
                  <a:cubicBezTo>
                    <a:pt x="566" y="499"/>
                    <a:pt x="552" y="518"/>
                    <a:pt x="535" y="5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TextBox 11">
            <a:extLst>
              <a:ext uri="{FF2B5EF4-FFF2-40B4-BE49-F238E27FC236}">
                <a16:creationId xmlns:a16="http://schemas.microsoft.com/office/drawing/2014/main" id="{0F8D2789-ADF5-6AC0-7B47-2C1D2617F0FF}"/>
              </a:ext>
            </a:extLst>
          </p:cNvPr>
          <p:cNvSpPr txBox="1"/>
          <p:nvPr/>
        </p:nvSpPr>
        <p:spPr>
          <a:xfrm>
            <a:off x="4746845" y="3614826"/>
            <a:ext cx="2392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dirty="0">
                <a:solidFill>
                  <a:schemeClr val="bg1"/>
                </a:solidFill>
              </a:rPr>
              <a:t>（本项目基于</a:t>
            </a:r>
            <a:r>
              <a:rPr lang="en-US" altLang="zh-CN" sz="1400" b="1" kern="0" dirty="0" err="1">
                <a:solidFill>
                  <a:schemeClr val="bg1"/>
                </a:solidFill>
              </a:rPr>
              <a:t>EasyGraph</a:t>
            </a:r>
            <a:r>
              <a:rPr lang="zh-CN" altLang="en-US" sz="1400" b="1" kern="0" dirty="0">
                <a:solidFill>
                  <a:schemeClr val="bg1"/>
                </a:solidFill>
              </a:rPr>
              <a:t>）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7167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 xmlns:p15="http://schemas.microsoft.com/office/powerpoint/2012/main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74167-B490-2774-E0EC-C081B1E95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A24190A-5763-3F73-EF5E-9CBD12685E02}"/>
              </a:ext>
            </a:extLst>
          </p:cNvPr>
          <p:cNvSpPr txBox="1"/>
          <p:nvPr/>
        </p:nvSpPr>
        <p:spPr>
          <a:xfrm>
            <a:off x="3951823" y="299233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数据源层：灵活可扩展</a:t>
            </a:r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99421A90-525C-EB04-DF20-8CF62CC42482}"/>
              </a:ext>
            </a:extLst>
          </p:cNvPr>
          <p:cNvSpPr/>
          <p:nvPr/>
        </p:nvSpPr>
        <p:spPr>
          <a:xfrm>
            <a:off x="312766" y="1171438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策略一：模拟数据验证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</a:rPr>
              <a:t>——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快速原型开发与验证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</a:rPr>
              <a:t>——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基于统计模型的程序化生成器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334376-8D37-C20A-E9FA-28D3E933C18B}"/>
              </a:ext>
            </a:extLst>
          </p:cNvPr>
          <p:cNvSpPr txBox="1"/>
          <p:nvPr/>
        </p:nvSpPr>
        <p:spPr>
          <a:xfrm>
            <a:off x="383609" y="1640984"/>
            <a:ext cx="95806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zh-CN" altLang="en-US" b="1" dirty="0">
                <a:solidFill>
                  <a:schemeClr val="bg1"/>
                </a:solidFill>
                <a:latin typeface="quote-cjk-patch"/>
              </a:rPr>
              <a:t>①</a:t>
            </a:r>
            <a:r>
              <a:rPr lang="zh-CN" altLang="en-US" b="1" i="0" dirty="0">
                <a:solidFill>
                  <a:schemeClr val="bg1"/>
                </a:solidFill>
                <a:effectLst/>
                <a:latin typeface="quote-cjk-patch"/>
              </a:rPr>
              <a:t>基于配置的生成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quote-cjk-patch"/>
              </a:rPr>
              <a:t>：开发者数量、时间范围、活跃度分布等参数可调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②属性生成</a:t>
            </a:r>
            <a:r>
              <a:rPr lang="zh-CN" altLang="en-US" dirty="0">
                <a:solidFill>
                  <a:schemeClr val="bg1"/>
                </a:solidFill>
              </a:rPr>
              <a:t>：技术栈服从预设分布，模拟真实社区技术生态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③</a:t>
            </a:r>
            <a:r>
              <a:rPr lang="zh-CN" altLang="en-US" b="1" dirty="0">
                <a:solidFill>
                  <a:schemeClr val="bg1"/>
                </a:solidFill>
              </a:rPr>
              <a:t>关系生成</a:t>
            </a:r>
            <a:r>
              <a:rPr lang="zh-CN" altLang="en-US" dirty="0">
                <a:solidFill>
                  <a:schemeClr val="bg1"/>
                </a:solidFill>
              </a:rPr>
              <a:t>：活跃度预测协作可能、赋予熟悉伙伴更高的选择权重，模拟网络动态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D807AE5-30ED-E3E0-2C81-8476E6B94B11}"/>
              </a:ext>
            </a:extLst>
          </p:cNvPr>
          <p:cNvGrpSpPr/>
          <p:nvPr/>
        </p:nvGrpSpPr>
        <p:grpSpPr>
          <a:xfrm>
            <a:off x="1349301" y="2776283"/>
            <a:ext cx="11035559" cy="3594950"/>
            <a:chOff x="772832" y="2749779"/>
            <a:chExt cx="11035559" cy="359495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5B9A027-9031-9296-B6A1-6467B653D0DC}"/>
                </a:ext>
              </a:extLst>
            </p:cNvPr>
            <p:cNvGrpSpPr/>
            <p:nvPr/>
          </p:nvGrpSpPr>
          <p:grpSpPr>
            <a:xfrm>
              <a:off x="772832" y="2787710"/>
              <a:ext cx="3867875" cy="2175860"/>
              <a:chOff x="394840" y="4067139"/>
              <a:chExt cx="3867875" cy="2175860"/>
            </a:xfrm>
          </p:grpSpPr>
          <p:pic>
            <p:nvPicPr>
              <p:cNvPr id="12" name="图片 11" descr="表格&#10;&#10;AI 生成的内容可能不正确。">
                <a:extLst>
                  <a:ext uri="{FF2B5EF4-FFF2-40B4-BE49-F238E27FC236}">
                    <a16:creationId xmlns:a16="http://schemas.microsoft.com/office/drawing/2014/main" id="{71BE0A6B-8D17-356D-BF14-590E7B0CC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4840" y="4439147"/>
                <a:ext cx="3867875" cy="1803852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B0BC36-FE51-DB0B-C5BF-371ADAEEF988}"/>
                  </a:ext>
                </a:extLst>
              </p:cNvPr>
              <p:cNvSpPr/>
              <p:nvPr/>
            </p:nvSpPr>
            <p:spPr>
              <a:xfrm>
                <a:off x="432318" y="4067139"/>
                <a:ext cx="3754969" cy="324485"/>
              </a:xfrm>
              <a:prstGeom prst="rect">
                <a:avLst/>
              </a:prstGeom>
            </p:spPr>
            <p:txBody>
              <a:bodyPr vert="horz" wrap="square" lIns="182880" tIns="91440" rIns="182880" bIns="91440" rtlCol="0" anchor="ctr">
                <a:noAutofit/>
              </a:bodyPr>
              <a:lstStyle/>
              <a:p>
                <a:r>
                  <a:rPr lang="zh-CN" alt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模拟数据示例</a:t>
                </a:r>
                <a:r>
                  <a:rPr lang="en-US" altLang="zh-CN" b="1" dirty="0">
                    <a:solidFill>
                      <a:schemeClr val="bg1">
                        <a:lumMod val="95000"/>
                      </a:schemeClr>
                    </a:solidFill>
                  </a:rPr>
                  <a:t>1</a:t>
                </a:r>
                <a:r>
                  <a:rPr lang="zh-CN" alt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：开发者静态数据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B4A947AE-7654-7908-1245-787063BE2802}"/>
                </a:ext>
              </a:extLst>
            </p:cNvPr>
            <p:cNvGrpSpPr/>
            <p:nvPr/>
          </p:nvGrpSpPr>
          <p:grpSpPr>
            <a:xfrm>
              <a:off x="5713513" y="2749779"/>
              <a:ext cx="6094878" cy="2213791"/>
              <a:chOff x="4358529" y="2729347"/>
              <a:chExt cx="6094878" cy="2213791"/>
            </a:xfrm>
          </p:grpSpPr>
          <p:pic>
            <p:nvPicPr>
              <p:cNvPr id="22" name="图片 21" descr="电脑萤幕画面&#10;&#10;AI 生成的内容可能不正确。">
                <a:extLst>
                  <a:ext uri="{FF2B5EF4-FFF2-40B4-BE49-F238E27FC236}">
                    <a16:creationId xmlns:a16="http://schemas.microsoft.com/office/drawing/2014/main" id="{A806C246-1AEF-3748-5B36-AB890F929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2877" y="3098679"/>
                <a:ext cx="4213383" cy="1844459"/>
              </a:xfrm>
              <a:prstGeom prst="rect">
                <a:avLst/>
              </a:prstGeom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D21B154-865C-BC69-3AA8-005BDFF79AAC}"/>
                  </a:ext>
                </a:extLst>
              </p:cNvPr>
              <p:cNvSpPr txBox="1"/>
              <p:nvPr/>
            </p:nvSpPr>
            <p:spPr>
              <a:xfrm>
                <a:off x="4358529" y="2729347"/>
                <a:ext cx="60948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模拟数据示例</a:t>
                </a:r>
                <a:r>
                  <a:rPr lang="en-US" altLang="zh-CN" b="1" dirty="0">
                    <a:solidFill>
                      <a:schemeClr val="bg1">
                        <a:lumMod val="95000"/>
                      </a:schemeClr>
                    </a:solidFill>
                  </a:rPr>
                  <a:t>2</a:t>
                </a:r>
                <a:r>
                  <a:rPr lang="zh-CN" alt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：协作关系时序数据（时间戳）</a:t>
                </a:r>
              </a:p>
            </p:txBody>
          </p:sp>
        </p:grp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D179FA60-A028-E050-E162-BA9897DEA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0815" y="5754097"/>
              <a:ext cx="6344535" cy="590632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3AA8682-92DA-1826-DF99-EF57C809C8F0}"/>
                </a:ext>
              </a:extLst>
            </p:cNvPr>
            <p:cNvSpPr txBox="1"/>
            <p:nvPr/>
          </p:nvSpPr>
          <p:spPr>
            <a:xfrm>
              <a:off x="1676994" y="5217016"/>
              <a:ext cx="88380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</a:rPr>
                <a:t>协作强度的算法说明：相同语言项目的协作强度更高、引入随机波动变量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388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B0452-CABD-10C7-F0A6-E015751C6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ADCEF71-E738-F608-AD15-FD471A508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18820" y="-1005846"/>
            <a:ext cx="3554361" cy="121920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29A61F3-9577-5623-2454-3E7D9301C5A2}"/>
              </a:ext>
            </a:extLst>
          </p:cNvPr>
          <p:cNvGrpSpPr/>
          <p:nvPr/>
        </p:nvGrpSpPr>
        <p:grpSpPr>
          <a:xfrm>
            <a:off x="639560" y="429556"/>
            <a:ext cx="5266990" cy="2016984"/>
            <a:chOff x="148428" y="427752"/>
            <a:chExt cx="5266990" cy="2016984"/>
          </a:xfrm>
        </p:grpSpPr>
        <p:sp>
          <p:nvSpPr>
            <p:cNvPr id="2" name="Rectangle 17">
              <a:extLst>
                <a:ext uri="{FF2B5EF4-FFF2-40B4-BE49-F238E27FC236}">
                  <a16:creationId xmlns:a16="http://schemas.microsoft.com/office/drawing/2014/main" id="{5068B063-FF5C-BA8D-2D7D-7DECF7A1912D}"/>
                </a:ext>
              </a:extLst>
            </p:cNvPr>
            <p:cNvSpPr/>
            <p:nvPr/>
          </p:nvSpPr>
          <p:spPr>
            <a:xfrm>
              <a:off x="904439" y="427752"/>
              <a:ext cx="3754969" cy="324485"/>
            </a:xfrm>
            <a:prstGeom prst="rect">
              <a:avLst/>
            </a:prstGeom>
          </p:spPr>
          <p:txBody>
            <a:bodyPr vert="horz" wrap="square" lIns="182880" tIns="91440" rIns="182880" bIns="9144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</a:rPr>
                <a:t>模拟数据示例</a:t>
              </a:r>
              <a:r>
                <a:rPr lang="en-US" altLang="zh-CN" b="1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</a:rPr>
                <a:t>：月度聚合数据</a:t>
              </a:r>
            </a:p>
          </p:txBody>
        </p:sp>
        <p:pic>
          <p:nvPicPr>
            <p:cNvPr id="5" name="图片 4" descr="表格&#10;&#10;AI 生成的内容可能不正确。">
              <a:extLst>
                <a:ext uri="{FF2B5EF4-FFF2-40B4-BE49-F238E27FC236}">
                  <a16:creationId xmlns:a16="http://schemas.microsoft.com/office/drawing/2014/main" id="{EA57CB34-552E-24EC-8AE9-FB2E6AB83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428" y="894229"/>
              <a:ext cx="5266990" cy="1550507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4508E87-C9D7-9123-6F6A-90771DBDE88D}"/>
              </a:ext>
            </a:extLst>
          </p:cNvPr>
          <p:cNvSpPr txBox="1"/>
          <p:nvPr/>
        </p:nvSpPr>
        <p:spPr>
          <a:xfrm>
            <a:off x="148428" y="2654922"/>
            <a:ext cx="6155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活跃开发者：至少参与一次协作的开发者数，检测社区活力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独一协作对：不同的开发者配对总数，衡量协作网络广度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6C68798-CD35-1DBA-CC57-F1E093CB9961}"/>
              </a:ext>
            </a:extLst>
          </p:cNvPr>
          <p:cNvGrpSpPr/>
          <p:nvPr/>
        </p:nvGrpSpPr>
        <p:grpSpPr>
          <a:xfrm>
            <a:off x="6845798" y="417965"/>
            <a:ext cx="4590926" cy="2235653"/>
            <a:chOff x="7020610" y="425198"/>
            <a:chExt cx="4590926" cy="2235653"/>
          </a:xfrm>
        </p:grpSpPr>
        <p:sp>
          <p:nvSpPr>
            <p:cNvPr id="8" name="Rectangle 17">
              <a:extLst>
                <a:ext uri="{FF2B5EF4-FFF2-40B4-BE49-F238E27FC236}">
                  <a16:creationId xmlns:a16="http://schemas.microsoft.com/office/drawing/2014/main" id="{3184BDE3-7AD9-BF46-59C6-E589E83C87B7}"/>
                </a:ext>
              </a:extLst>
            </p:cNvPr>
            <p:cNvSpPr/>
            <p:nvPr/>
          </p:nvSpPr>
          <p:spPr>
            <a:xfrm>
              <a:off x="7020610" y="425198"/>
              <a:ext cx="4590926" cy="324485"/>
            </a:xfrm>
            <a:prstGeom prst="rect">
              <a:avLst/>
            </a:prstGeom>
          </p:spPr>
          <p:txBody>
            <a:bodyPr vert="horz" wrap="square" lIns="182880" tIns="91440" rIns="182880" bIns="9144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</a:rPr>
                <a:t>模拟数据示例</a:t>
              </a:r>
              <a:r>
                <a:rPr lang="en-US" altLang="zh-CN" b="1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</a:rPr>
                <a:t>：最近一个月的网络快照</a:t>
              </a:r>
            </a:p>
          </p:txBody>
        </p:sp>
        <p:pic>
          <p:nvPicPr>
            <p:cNvPr id="10" name="图片 9" descr="日历&#10;&#10;AI 生成的内容可能不正确。">
              <a:extLst>
                <a:ext uri="{FF2B5EF4-FFF2-40B4-BE49-F238E27FC236}">
                  <a16:creationId xmlns:a16="http://schemas.microsoft.com/office/drawing/2014/main" id="{5E506F96-4489-8299-6BB3-44E05CF34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2466" y="896033"/>
              <a:ext cx="1567213" cy="1764818"/>
            </a:xfrm>
            <a:prstGeom prst="rect">
              <a:avLst/>
            </a:prstGeom>
          </p:spPr>
        </p:pic>
      </p:grpSp>
      <p:sp>
        <p:nvSpPr>
          <p:cNvPr id="11" name="Rectangle 17">
            <a:extLst>
              <a:ext uri="{FF2B5EF4-FFF2-40B4-BE49-F238E27FC236}">
                <a16:creationId xmlns:a16="http://schemas.microsoft.com/office/drawing/2014/main" id="{BDA1A3D7-29FE-E402-F070-510CC681DDD0}"/>
              </a:ext>
            </a:extLst>
          </p:cNvPr>
          <p:cNvSpPr/>
          <p:nvPr/>
        </p:nvSpPr>
        <p:spPr>
          <a:xfrm>
            <a:off x="148428" y="4088780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策略二：开放数据接入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</a:rPr>
              <a:t>——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真实场景分析与洞察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</a:rPr>
              <a:t>——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标准化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</a:rPr>
              <a:t>API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客户端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</a:rPr>
              <a:t>+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增量爬取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CA6425-EB22-2141-6793-399F771546BA}"/>
              </a:ext>
            </a:extLst>
          </p:cNvPr>
          <p:cNvSpPr txBox="1"/>
          <p:nvPr/>
        </p:nvSpPr>
        <p:spPr>
          <a:xfrm>
            <a:off x="215665" y="4720822"/>
            <a:ext cx="9580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zh-CN" altLang="en-US" b="1" dirty="0">
                <a:solidFill>
                  <a:schemeClr val="bg1"/>
                </a:solidFill>
                <a:latin typeface="quote-cjk-patch"/>
              </a:rPr>
              <a:t>对爬取后的</a:t>
            </a:r>
            <a:r>
              <a:rPr lang="en-US" altLang="zh-CN" b="1" dirty="0">
                <a:solidFill>
                  <a:schemeClr val="bg1"/>
                </a:solidFill>
                <a:latin typeface="quote-cjk-patch"/>
              </a:rPr>
              <a:t>csv</a:t>
            </a:r>
            <a:r>
              <a:rPr lang="zh-CN" altLang="en-US" b="1" dirty="0">
                <a:solidFill>
                  <a:schemeClr val="bg1"/>
                </a:solidFill>
                <a:latin typeface="quote-cjk-patch"/>
              </a:rPr>
              <a:t>文件进行数据清洗和指标计算，详见下一页</a:t>
            </a:r>
            <a:r>
              <a:rPr lang="en-US" altLang="zh-CN" b="1" dirty="0">
                <a:solidFill>
                  <a:schemeClr val="bg1"/>
                </a:solidFill>
                <a:latin typeface="quote-cjk-patch"/>
              </a:rPr>
              <a:t>PPT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00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9E589-7B79-441B-CE6D-BCFB99A09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B6DBD04-2667-4031-15A4-AF68CC90B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9285521" y="-1708606"/>
            <a:ext cx="2892916" cy="992314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92624AE-BEE4-2E16-3E37-A817879F70CD}"/>
              </a:ext>
            </a:extLst>
          </p:cNvPr>
          <p:cNvSpPr txBox="1"/>
          <p:nvPr/>
        </p:nvSpPr>
        <p:spPr>
          <a:xfrm>
            <a:off x="4889799" y="35302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数据处理层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EFA32985-6D4C-7284-97FB-C15F26BFF977}"/>
              </a:ext>
            </a:extLst>
          </p:cNvPr>
          <p:cNvSpPr/>
          <p:nvPr/>
        </p:nvSpPr>
        <p:spPr>
          <a:xfrm>
            <a:off x="420342" y="1171438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技术一：智能引擎适配系统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</a:rPr>
              <a:t>——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环境检测与决策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</a:rPr>
              <a:t>——</a:t>
            </a:r>
            <a:r>
              <a:rPr lang="en-US" altLang="zh-CN" sz="2400" b="1" dirty="0" err="1">
                <a:solidFill>
                  <a:schemeClr val="bg1">
                    <a:lumMod val="95000"/>
                  </a:schemeClr>
                </a:solidFill>
              </a:rPr>
              <a:t>EasyGraph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或</a:t>
            </a:r>
            <a:r>
              <a:rPr lang="en-US" altLang="zh-CN" sz="2400" b="1" dirty="0" err="1">
                <a:solidFill>
                  <a:schemeClr val="bg1">
                    <a:lumMod val="95000"/>
                  </a:schemeClr>
                </a:solidFill>
              </a:rPr>
              <a:t>NetworkX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A26EFA-7728-A06A-648D-5F20B636CDC3}"/>
              </a:ext>
            </a:extLst>
          </p:cNvPr>
          <p:cNvSpPr txBox="1"/>
          <p:nvPr/>
        </p:nvSpPr>
        <p:spPr>
          <a:xfrm>
            <a:off x="518079" y="1729565"/>
            <a:ext cx="9580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解决环境不稳定性带来的问题，为上层业务逻辑提供稳定、一致的调用接口</a:t>
            </a:r>
          </a:p>
        </p:txBody>
      </p:sp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F8197EDB-7ADC-3958-BAA5-FDA6C797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14" y="2243301"/>
            <a:ext cx="3365051" cy="4123882"/>
          </a:xfrm>
          <a:prstGeom prst="rect">
            <a:avLst/>
          </a:prstGeom>
        </p:spPr>
      </p:pic>
      <p:pic>
        <p:nvPicPr>
          <p:cNvPr id="9" name="图片 8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8335901A-A2BF-F26D-41D5-E2CFDC9CB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410" y="4768412"/>
            <a:ext cx="5125165" cy="1009791"/>
          </a:xfrm>
          <a:prstGeom prst="rect">
            <a:avLst/>
          </a:prstGeom>
        </p:spPr>
      </p:pic>
      <p:pic>
        <p:nvPicPr>
          <p:cNvPr id="11" name="图片 10" descr="文本&#10;&#10;AI 生成的内容可能不正确。">
            <a:extLst>
              <a:ext uri="{FF2B5EF4-FFF2-40B4-BE49-F238E27FC236}">
                <a16:creationId xmlns:a16="http://schemas.microsoft.com/office/drawing/2014/main" id="{D8612F6D-38B1-7D04-0E1D-6ADDB6476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410" y="2971940"/>
            <a:ext cx="2086266" cy="562053"/>
          </a:xfrm>
          <a:prstGeom prst="rect">
            <a:avLst/>
          </a:prstGeom>
        </p:spPr>
      </p:pic>
      <p:sp>
        <p:nvSpPr>
          <p:cNvPr id="31" name="Freeform 2591">
            <a:extLst>
              <a:ext uri="{FF2B5EF4-FFF2-40B4-BE49-F238E27FC236}">
                <a16:creationId xmlns:a16="http://schemas.microsoft.com/office/drawing/2014/main" id="{35612525-7C20-903E-700F-98405A41E3DB}"/>
              </a:ext>
            </a:extLst>
          </p:cNvPr>
          <p:cNvSpPr/>
          <p:nvPr/>
        </p:nvSpPr>
        <p:spPr bwMode="auto">
          <a:xfrm rot="1287611">
            <a:off x="4143974" y="3234959"/>
            <a:ext cx="852260" cy="1100259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Freeform 2591">
            <a:extLst>
              <a:ext uri="{FF2B5EF4-FFF2-40B4-BE49-F238E27FC236}">
                <a16:creationId xmlns:a16="http://schemas.microsoft.com/office/drawing/2014/main" id="{A2239428-C3DB-ED42-177D-F26E9B717437}"/>
              </a:ext>
            </a:extLst>
          </p:cNvPr>
          <p:cNvSpPr/>
          <p:nvPr/>
        </p:nvSpPr>
        <p:spPr bwMode="auto">
          <a:xfrm rot="5400000" flipH="1">
            <a:off x="4223083" y="5235067"/>
            <a:ext cx="747309" cy="1142441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3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8152C-E5BB-59F2-790A-BE3A7C792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CCA0CC1-670C-A9BA-1623-3075CF50984C}"/>
              </a:ext>
            </a:extLst>
          </p:cNvPr>
          <p:cNvGrpSpPr/>
          <p:nvPr/>
        </p:nvGrpSpPr>
        <p:grpSpPr>
          <a:xfrm>
            <a:off x="7122607" y="-4944730"/>
            <a:ext cx="6733272" cy="12595326"/>
            <a:chOff x="7122607" y="-4944730"/>
            <a:chExt cx="6733272" cy="12595326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9D0814F-C7D2-BB38-65E2-9E31BF933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5162" y="-4906223"/>
              <a:ext cx="3660717" cy="1255681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D3E8B24-894D-1D4E-F172-2CE098DD9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122607" y="-4944730"/>
              <a:ext cx="3660717" cy="12556819"/>
            </a:xfrm>
            <a:prstGeom prst="rect">
              <a:avLst/>
            </a:prstGeom>
          </p:spPr>
        </p:pic>
      </p:grpSp>
      <p:sp>
        <p:nvSpPr>
          <p:cNvPr id="3" name="Rectangle 17">
            <a:extLst>
              <a:ext uri="{FF2B5EF4-FFF2-40B4-BE49-F238E27FC236}">
                <a16:creationId xmlns:a16="http://schemas.microsoft.com/office/drawing/2014/main" id="{06487EBE-5F1C-3C1D-7BF9-DB7DAD30227B}"/>
              </a:ext>
            </a:extLst>
          </p:cNvPr>
          <p:cNvSpPr/>
          <p:nvPr/>
        </p:nvSpPr>
        <p:spPr>
          <a:xfrm>
            <a:off x="482145" y="720962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技术二：统一时序数据处理管道</a:t>
            </a:r>
            <a:r>
              <a:rPr lang="en-US" altLang="zh-CN" sz="2400" b="1" dirty="0">
                <a:solidFill>
                  <a:schemeClr val="bg1"/>
                </a:solidFill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</a:rPr>
              <a:t>时间戳记录到时序图序列</a:t>
            </a:r>
          </a:p>
        </p:txBody>
      </p:sp>
      <p:pic>
        <p:nvPicPr>
          <p:cNvPr id="5" name="图片 4" descr="表格&#10;&#10;AI 生成的内容可能不正确。">
            <a:extLst>
              <a:ext uri="{FF2B5EF4-FFF2-40B4-BE49-F238E27FC236}">
                <a16:creationId xmlns:a16="http://schemas.microsoft.com/office/drawing/2014/main" id="{57340778-04DF-8F6A-B28F-03A7902F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64" y="1557942"/>
            <a:ext cx="4420599" cy="477363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7D5383FE-FD05-FF91-4928-304C47E16F10}"/>
              </a:ext>
            </a:extLst>
          </p:cNvPr>
          <p:cNvGrpSpPr/>
          <p:nvPr/>
        </p:nvGrpSpPr>
        <p:grpSpPr>
          <a:xfrm>
            <a:off x="6067345" y="1690751"/>
            <a:ext cx="2885620" cy="3874788"/>
            <a:chOff x="7087107" y="1915333"/>
            <a:chExt cx="2885620" cy="387478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099050F-E035-CC2F-894A-B927CCA30412}"/>
                </a:ext>
              </a:extLst>
            </p:cNvPr>
            <p:cNvSpPr txBox="1"/>
            <p:nvPr/>
          </p:nvSpPr>
          <p:spPr>
            <a:xfrm>
              <a:off x="7813251" y="1915333"/>
              <a:ext cx="1108873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</a:rPr>
                <a:t>原始数据</a:t>
              </a:r>
              <a:endParaRPr lang="en-US" altLang="zh-CN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2800" dirty="0">
                  <a:solidFill>
                    <a:schemeClr val="bg1">
                      <a:lumMod val="95000"/>
                    </a:schemeClr>
                  </a:solidFill>
                </a:rPr>
                <a:t>↓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2E73246-CA35-CA1D-7417-F2817238396C}"/>
                </a:ext>
              </a:extLst>
            </p:cNvPr>
            <p:cNvSpPr txBox="1"/>
            <p:nvPr/>
          </p:nvSpPr>
          <p:spPr>
            <a:xfrm>
              <a:off x="7813250" y="2581716"/>
              <a:ext cx="1108873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</a:rPr>
                <a:t>按月分组</a:t>
              </a:r>
              <a:r>
                <a:rPr lang="zh-CN" altLang="en-US" sz="2800" dirty="0">
                  <a:solidFill>
                    <a:schemeClr val="bg1">
                      <a:lumMod val="95000"/>
                    </a:schemeClr>
                  </a:solidFill>
                </a:rPr>
                <a:t>↓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E2DC505-6FC1-29FE-8D77-2E39523EB85B}"/>
                </a:ext>
              </a:extLst>
            </p:cNvPr>
            <p:cNvSpPr txBox="1"/>
            <p:nvPr/>
          </p:nvSpPr>
          <p:spPr>
            <a:xfrm>
              <a:off x="7580167" y="3342230"/>
              <a:ext cx="1575037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</a:rPr>
                <a:t>并行图构建</a:t>
              </a:r>
              <a:endParaRPr lang="en-US" altLang="zh-CN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2800" dirty="0">
                  <a:solidFill>
                    <a:schemeClr val="bg1">
                      <a:lumMod val="95000"/>
                    </a:schemeClr>
                  </a:solidFill>
                </a:rPr>
                <a:t>↓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15E8CDA-14EB-EF5B-26F7-5A7F3C046659}"/>
                </a:ext>
              </a:extLst>
            </p:cNvPr>
            <p:cNvSpPr txBox="1"/>
            <p:nvPr/>
          </p:nvSpPr>
          <p:spPr>
            <a:xfrm>
              <a:off x="7087107" y="4048318"/>
              <a:ext cx="2561156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</a:rPr>
                <a:t>时序图对象列表</a:t>
              </a:r>
              <a:endParaRPr lang="en-US" altLang="zh-CN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2800" dirty="0">
                  <a:solidFill>
                    <a:schemeClr val="bg1">
                      <a:lumMod val="95000"/>
                    </a:schemeClr>
                  </a:solidFill>
                </a:rPr>
                <a:t>↓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442045D-F3C6-B9DB-8C7C-F7947F272ABA}"/>
                </a:ext>
              </a:extLst>
            </p:cNvPr>
            <p:cNvSpPr txBox="1"/>
            <p:nvPr/>
          </p:nvSpPr>
          <p:spPr>
            <a:xfrm>
              <a:off x="7087107" y="4714701"/>
              <a:ext cx="2561156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</a:rPr>
                <a:t>并行图指标计算</a:t>
              </a:r>
              <a:endParaRPr lang="en-US" altLang="zh-CN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2800" dirty="0">
                  <a:solidFill>
                    <a:schemeClr val="bg1">
                      <a:lumMod val="95000"/>
                    </a:schemeClr>
                  </a:solidFill>
                </a:rPr>
                <a:t>↓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F4B156E-0B89-4226-26FF-FEDCC91E94E6}"/>
                </a:ext>
              </a:extLst>
            </p:cNvPr>
            <p:cNvSpPr txBox="1"/>
            <p:nvPr/>
          </p:nvSpPr>
          <p:spPr>
            <a:xfrm>
              <a:off x="7156077" y="5420789"/>
              <a:ext cx="2816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</a:rPr>
                <a:t>结构化时序指标数据源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33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03160-0983-7400-D459-20649BB29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B485390-1FA3-A1E6-FB1D-4E69D846F3B7}"/>
              </a:ext>
            </a:extLst>
          </p:cNvPr>
          <p:cNvGrpSpPr/>
          <p:nvPr/>
        </p:nvGrpSpPr>
        <p:grpSpPr>
          <a:xfrm>
            <a:off x="-7692168" y="3430410"/>
            <a:ext cx="24285839" cy="3710961"/>
            <a:chOff x="-7692168" y="3430410"/>
            <a:chExt cx="24285839" cy="3710961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CCD50324-E4E0-732F-A0B4-57DC7390A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720490" y="-888409"/>
              <a:ext cx="3554361" cy="121920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EA9C0BD-C0CC-910A-D581-718A03BC7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-3373349" y="-731809"/>
              <a:ext cx="3554361" cy="12192000"/>
            </a:xfrm>
            <a:prstGeom prst="rect">
              <a:avLst/>
            </a:prstGeom>
          </p:spPr>
        </p:pic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40E3C0B2-C745-998B-98BA-26C60EB6E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393227" y="-731809"/>
            <a:ext cx="3554361" cy="12192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EC0F5D9-E255-D108-5641-F83476DF8F46}"/>
              </a:ext>
            </a:extLst>
          </p:cNvPr>
          <p:cNvSpPr txBox="1"/>
          <p:nvPr/>
        </p:nvSpPr>
        <p:spPr>
          <a:xfrm>
            <a:off x="4856181" y="18362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分析计算层</a:t>
            </a: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4F5E8208-29B5-3D49-01A2-E2F193B1B6F5}"/>
              </a:ext>
            </a:extLst>
          </p:cNvPr>
          <p:cNvSpPr/>
          <p:nvPr/>
        </p:nvSpPr>
        <p:spPr>
          <a:xfrm>
            <a:off x="730915" y="894501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技术一：社区发现、结构洞察</a:t>
            </a:r>
            <a:r>
              <a:rPr lang="en-US" altLang="zh-CN" sz="2400" b="1" dirty="0">
                <a:solidFill>
                  <a:schemeClr val="bg1"/>
                </a:solidFill>
              </a:rPr>
              <a:t>——Louvain</a:t>
            </a:r>
            <a:r>
              <a:rPr lang="zh-CN" altLang="en-US" sz="2400" b="1" dirty="0">
                <a:solidFill>
                  <a:schemeClr val="bg1"/>
                </a:solidFill>
              </a:rPr>
              <a:t>算法的运用</a:t>
            </a:r>
          </a:p>
        </p:txBody>
      </p:sp>
      <p:pic>
        <p:nvPicPr>
          <p:cNvPr id="5" name="图片 4" descr="文本, 信件">
            <a:extLst>
              <a:ext uri="{FF2B5EF4-FFF2-40B4-BE49-F238E27FC236}">
                <a16:creationId xmlns:a16="http://schemas.microsoft.com/office/drawing/2014/main" id="{DAD4806B-EEA1-AB9D-7505-4A30FCF39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406" y="1432874"/>
            <a:ext cx="4363059" cy="1619476"/>
          </a:xfrm>
          <a:prstGeom prst="rect">
            <a:avLst/>
          </a:prstGeom>
        </p:spPr>
      </p:pic>
      <p:pic>
        <p:nvPicPr>
          <p:cNvPr id="7" name="图片 6" descr="图片包含 日历&#10;&#10;AI 生成的内容可能不正确。">
            <a:extLst>
              <a:ext uri="{FF2B5EF4-FFF2-40B4-BE49-F238E27FC236}">
                <a16:creationId xmlns:a16="http://schemas.microsoft.com/office/drawing/2014/main" id="{C2DB6502-145B-3275-6BA8-87EFE75C5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406" y="3274381"/>
            <a:ext cx="4560017" cy="31420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9FE5923-1E9E-F02D-F77F-8CCA26638AFC}"/>
              </a:ext>
            </a:extLst>
          </p:cNvPr>
          <p:cNvSpPr txBox="1"/>
          <p:nvPr/>
        </p:nvSpPr>
        <p:spPr>
          <a:xfrm>
            <a:off x="2568" y="3077085"/>
            <a:ext cx="4302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对每月的网络单独运行</a:t>
            </a:r>
            <a:r>
              <a:rPr lang="en-US" altLang="zh-CN" dirty="0">
                <a:solidFill>
                  <a:schemeClr val="bg1"/>
                </a:solidFill>
              </a:rPr>
              <a:t>Louvain</a:t>
            </a:r>
            <a:r>
              <a:rPr lang="zh-CN" altLang="en-US" dirty="0">
                <a:solidFill>
                  <a:schemeClr val="bg1"/>
                </a:solidFill>
              </a:rPr>
              <a:t>算法，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得到随时间演化的社区结构序列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05697C-7C1D-7093-85AD-D126AFA5B351}"/>
              </a:ext>
            </a:extLst>
          </p:cNvPr>
          <p:cNvSpPr txBox="1"/>
          <p:nvPr/>
        </p:nvSpPr>
        <p:spPr>
          <a:xfrm>
            <a:off x="2563934" y="1892362"/>
            <a:ext cx="4302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社区结构时序演化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3475BE4-0ACD-A3C8-8B2D-1E5301D97157}"/>
              </a:ext>
            </a:extLst>
          </p:cNvPr>
          <p:cNvSpPr txBox="1"/>
          <p:nvPr/>
        </p:nvSpPr>
        <p:spPr>
          <a:xfrm>
            <a:off x="2489975" y="4702590"/>
            <a:ext cx="4302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人员流动桑基图数据基础</a:t>
            </a:r>
          </a:p>
        </p:txBody>
      </p:sp>
      <p:sp>
        <p:nvSpPr>
          <p:cNvPr id="22" name="Freeform 2591">
            <a:extLst>
              <a:ext uri="{FF2B5EF4-FFF2-40B4-BE49-F238E27FC236}">
                <a16:creationId xmlns:a16="http://schemas.microsoft.com/office/drawing/2014/main" id="{222A516D-2F79-AAD3-5B3D-1EE1EF64093C}"/>
              </a:ext>
            </a:extLst>
          </p:cNvPr>
          <p:cNvSpPr/>
          <p:nvPr/>
        </p:nvSpPr>
        <p:spPr bwMode="auto">
          <a:xfrm rot="3235373">
            <a:off x="4344172" y="2000399"/>
            <a:ext cx="839252" cy="1636521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Freeform 2591">
            <a:extLst>
              <a:ext uri="{FF2B5EF4-FFF2-40B4-BE49-F238E27FC236}">
                <a16:creationId xmlns:a16="http://schemas.microsoft.com/office/drawing/2014/main" id="{D0B63CF8-7AA7-0A51-E4C8-D7353EB9367F}"/>
              </a:ext>
            </a:extLst>
          </p:cNvPr>
          <p:cNvSpPr/>
          <p:nvPr/>
        </p:nvSpPr>
        <p:spPr bwMode="auto">
          <a:xfrm rot="8319434" flipH="1">
            <a:off x="4189263" y="3308131"/>
            <a:ext cx="1199620" cy="1463604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15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A6A49-6B23-744F-D46C-6B39B4808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6257DFF-A9DF-8E50-16FE-80BE8122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46419">
            <a:off x="8844562" y="-20461"/>
            <a:ext cx="3469968" cy="11902521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DE8B4A0-2B48-3A7C-B960-B73BBF61C9D8}"/>
              </a:ext>
            </a:extLst>
          </p:cNvPr>
          <p:cNvGrpSpPr/>
          <p:nvPr/>
        </p:nvGrpSpPr>
        <p:grpSpPr>
          <a:xfrm>
            <a:off x="-5617185" y="3802512"/>
            <a:ext cx="12919498" cy="3440672"/>
            <a:chOff x="-5617185" y="3802512"/>
            <a:chExt cx="12919498" cy="344067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EC55D2C-CC49-7A47-43CA-C2A024C7D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835760">
              <a:off x="-2102071" y="835154"/>
              <a:ext cx="2892916" cy="992314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6A984E6-7DB5-3CB4-29E5-EED9473A0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7892325">
              <a:off x="894283" y="287398"/>
              <a:ext cx="2892916" cy="9923144"/>
            </a:xfrm>
            <a:prstGeom prst="rect">
              <a:avLst/>
            </a:prstGeom>
          </p:spPr>
        </p:pic>
      </p:grpSp>
      <p:sp>
        <p:nvSpPr>
          <p:cNvPr id="2" name="Rectangle 17">
            <a:extLst>
              <a:ext uri="{FF2B5EF4-FFF2-40B4-BE49-F238E27FC236}">
                <a16:creationId xmlns:a16="http://schemas.microsoft.com/office/drawing/2014/main" id="{CEE4D691-A1E6-FF91-D309-A5646E72E94F}"/>
              </a:ext>
            </a:extLst>
          </p:cNvPr>
          <p:cNvSpPr/>
          <p:nvPr/>
        </p:nvSpPr>
        <p:spPr>
          <a:xfrm>
            <a:off x="607065" y="469872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技术二：关键节点识别、影响力衡量</a:t>
            </a:r>
            <a:r>
              <a:rPr lang="en-US" altLang="zh-CN" sz="2400" b="1" dirty="0">
                <a:solidFill>
                  <a:schemeClr val="bg1"/>
                </a:solidFill>
              </a:rPr>
              <a:t>——</a:t>
            </a:r>
            <a:r>
              <a:rPr lang="en-US" altLang="zh-CN" sz="2400" b="1" dirty="0" err="1">
                <a:solidFill>
                  <a:schemeClr val="bg1"/>
                </a:solidFill>
              </a:rPr>
              <a:t>PangRank</a:t>
            </a:r>
            <a:r>
              <a:rPr lang="zh-CN" altLang="en-US" sz="2400" b="1" dirty="0">
                <a:solidFill>
                  <a:schemeClr val="bg1"/>
                </a:solidFill>
              </a:rPr>
              <a:t>算法和度中心性</a:t>
            </a:r>
          </a:p>
        </p:txBody>
      </p:sp>
      <p:pic>
        <p:nvPicPr>
          <p:cNvPr id="4" name="图片 3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8235D7BA-976C-9262-863A-1AF34CE9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96" y="2452551"/>
            <a:ext cx="10450383" cy="19528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7FAFA1F-B051-2A8D-8D66-31AA3A30E583}"/>
              </a:ext>
            </a:extLst>
          </p:cNvPr>
          <p:cNvSpPr txBox="1"/>
          <p:nvPr/>
        </p:nvSpPr>
        <p:spPr>
          <a:xfrm>
            <a:off x="765606" y="1137465"/>
            <a:ext cx="62192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PageRank</a:t>
            </a:r>
            <a:r>
              <a:rPr lang="zh-CN" altLang="en-US" dirty="0">
                <a:solidFill>
                  <a:schemeClr val="bg1"/>
                </a:solidFill>
              </a:rPr>
              <a:t>识别节点基于网络结构的全局影响力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度中心性衡量节点的直接活跃度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介数中心性衡量节点在不同群体中的关键作用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C72F7A-0465-3C5D-0162-FF4EA7F8D5A2}"/>
              </a:ext>
            </a:extLst>
          </p:cNvPr>
          <p:cNvSpPr txBox="1"/>
          <p:nvPr/>
        </p:nvSpPr>
        <p:spPr>
          <a:xfrm>
            <a:off x="4416637" y="4748557"/>
            <a:ext cx="62192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我们利用</a:t>
            </a:r>
            <a:r>
              <a:rPr lang="en-US" altLang="zh-CN" dirty="0">
                <a:solidFill>
                  <a:schemeClr val="bg1"/>
                </a:solidFill>
              </a:rPr>
              <a:t>PageRank</a:t>
            </a:r>
            <a:r>
              <a:rPr lang="zh-CN" altLang="en-US" dirty="0">
                <a:solidFill>
                  <a:schemeClr val="bg1"/>
                </a:solidFill>
              </a:rPr>
              <a:t>值排位开发者的贡献，同时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计算度中心性和介数中心性来综合为一位开发者的定位：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PageRank</a:t>
            </a:r>
            <a:r>
              <a:rPr lang="zh-CN" altLang="en-US" dirty="0">
                <a:solidFill>
                  <a:schemeClr val="bg1"/>
                </a:solidFill>
              </a:rPr>
              <a:t>值高 → 技术大佬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度中心性高 → 和团队其他人的协作关系强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介数中心性高 → 跨模块协作能力强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48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11892-8FFA-935B-8E24-6E8EB627E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5273C69B-3ED8-C0F6-C9D3-2C45DCBEE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843966">
            <a:off x="8698862" y="-5041656"/>
            <a:ext cx="3469968" cy="11902521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8F7E50A-EAC7-E900-F833-009614442684}"/>
              </a:ext>
            </a:extLst>
          </p:cNvPr>
          <p:cNvGrpSpPr/>
          <p:nvPr/>
        </p:nvGrpSpPr>
        <p:grpSpPr>
          <a:xfrm rot="19129589">
            <a:off x="1221705" y="4930477"/>
            <a:ext cx="12919498" cy="3440672"/>
            <a:chOff x="-5617185" y="3802512"/>
            <a:chExt cx="12919498" cy="3440672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FB946AE-7733-C20A-7544-1CDCF8A66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835760">
              <a:off x="-2102071" y="835154"/>
              <a:ext cx="2892916" cy="9923144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65C244F-2E4E-512D-3D14-6C39F670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7892325">
              <a:off x="894283" y="287398"/>
              <a:ext cx="2892916" cy="9923144"/>
            </a:xfrm>
            <a:prstGeom prst="rect">
              <a:avLst/>
            </a:prstGeom>
          </p:spPr>
        </p:pic>
      </p:grpSp>
      <p:sp>
        <p:nvSpPr>
          <p:cNvPr id="2" name="Rectangle 17">
            <a:extLst>
              <a:ext uri="{FF2B5EF4-FFF2-40B4-BE49-F238E27FC236}">
                <a16:creationId xmlns:a16="http://schemas.microsoft.com/office/drawing/2014/main" id="{C3BC916B-6050-5DDC-AC36-2573CF59E393}"/>
              </a:ext>
            </a:extLst>
          </p:cNvPr>
          <p:cNvSpPr/>
          <p:nvPr/>
        </p:nvSpPr>
        <p:spPr>
          <a:xfrm>
            <a:off x="328770" y="400760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技术三：时序指标计算</a:t>
            </a:r>
            <a:r>
              <a:rPr lang="en-US" altLang="zh-CN" sz="2400" b="1" dirty="0">
                <a:solidFill>
                  <a:schemeClr val="bg1"/>
                </a:solidFill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</a:rPr>
              <a:t>量化演化的核心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82A6AD-01F0-8BBF-B45B-27F8D2DC8CE0}"/>
              </a:ext>
            </a:extLst>
          </p:cNvPr>
          <p:cNvSpPr txBox="1"/>
          <p:nvPr/>
        </p:nvSpPr>
        <p:spPr>
          <a:xfrm>
            <a:off x="278296" y="2740728"/>
            <a:ext cx="7056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i="0" dirty="0">
                <a:solidFill>
                  <a:srgbClr val="F9FAFB"/>
                </a:solidFill>
                <a:effectLst/>
                <a:latin typeface="quote-cjk-patch"/>
              </a:rPr>
              <a:t>活动级指标</a:t>
            </a:r>
            <a:r>
              <a:rPr lang="zh-CN" altLang="en-US" sz="1600" b="0" i="0" dirty="0">
                <a:solidFill>
                  <a:srgbClr val="F9FAFB"/>
                </a:solidFill>
                <a:effectLst/>
                <a:latin typeface="quote-cjk-patch"/>
              </a:rPr>
              <a:t>：月度协作事件总数、活跃开发者数、平均协作权重</a:t>
            </a:r>
            <a:endParaRPr lang="zh-CN" altLang="en-US" sz="1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CDA494-5A58-98BD-6952-D97527AB5B31}"/>
              </a:ext>
            </a:extLst>
          </p:cNvPr>
          <p:cNvSpPr txBox="1"/>
          <p:nvPr/>
        </p:nvSpPr>
        <p:spPr>
          <a:xfrm>
            <a:off x="438978" y="918495"/>
            <a:ext cx="1070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9FAFB"/>
                </a:solidFill>
                <a:effectLst/>
                <a:latin typeface="quote-cjk-patch"/>
              </a:rPr>
              <a:t>将抽象的“网络演化”转化为</a:t>
            </a:r>
            <a:r>
              <a:rPr lang="zh-CN" altLang="en-US" b="1" i="0" dirty="0">
                <a:solidFill>
                  <a:srgbClr val="F9FAFB"/>
                </a:solidFill>
                <a:effectLst/>
                <a:latin typeface="quote-cjk-patch"/>
              </a:rPr>
              <a:t>可被图表直观展示的时间序列数据</a:t>
            </a:r>
            <a:r>
              <a:rPr lang="zh-CN" altLang="en-US" b="0" i="0" dirty="0">
                <a:solidFill>
                  <a:srgbClr val="F9FAFB"/>
                </a:solidFill>
                <a:effectLst/>
                <a:latin typeface="quote-cjk-patch"/>
              </a:rPr>
              <a:t>，是制作趋势仪表盘的基石</a:t>
            </a:r>
            <a:endParaRPr lang="zh-CN" altLang="en-US" dirty="0"/>
          </a:p>
        </p:txBody>
      </p:sp>
      <p:pic>
        <p:nvPicPr>
          <p:cNvPr id="5" name="图片 4" descr="图形用户界面&#10;&#10;AI 生成的内容可能不正确。">
            <a:extLst>
              <a:ext uri="{FF2B5EF4-FFF2-40B4-BE49-F238E27FC236}">
                <a16:creationId xmlns:a16="http://schemas.microsoft.com/office/drawing/2014/main" id="{C53F39F4-4CA5-6F7E-0469-B0194F081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04" y="1599981"/>
            <a:ext cx="6170247" cy="986201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A29922F4-3C87-3031-5594-6A53E0ED1430}"/>
              </a:ext>
            </a:extLst>
          </p:cNvPr>
          <p:cNvGrpSpPr/>
          <p:nvPr/>
        </p:nvGrpSpPr>
        <p:grpSpPr>
          <a:xfrm>
            <a:off x="6534978" y="2882991"/>
            <a:ext cx="6756952" cy="1791455"/>
            <a:chOff x="6481969" y="2183555"/>
            <a:chExt cx="6756952" cy="1791455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F83AB99-0759-CFCE-DCA0-6F2283CCAE45}"/>
                </a:ext>
              </a:extLst>
            </p:cNvPr>
            <p:cNvSpPr txBox="1"/>
            <p:nvPr/>
          </p:nvSpPr>
          <p:spPr>
            <a:xfrm>
              <a:off x="6481969" y="3636456"/>
              <a:ext cx="67569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i="0" dirty="0">
                  <a:solidFill>
                    <a:srgbClr val="F9FAFB"/>
                  </a:solidFill>
                  <a:effectLst/>
                  <a:latin typeface="quote-cjk-patch"/>
                </a:rPr>
                <a:t>社区级指标</a:t>
              </a:r>
              <a:r>
                <a:rPr lang="zh-CN" altLang="en-US" sz="1600" b="0" i="0" dirty="0">
                  <a:solidFill>
                    <a:srgbClr val="F9FAFB"/>
                  </a:solidFill>
                  <a:effectLst/>
                  <a:latin typeface="quote-cjk-patch"/>
                </a:rPr>
                <a:t>：每月社区数量、平均社区规模、社区规模标准差</a:t>
              </a:r>
              <a:endParaRPr lang="zh-CN" altLang="en-US" sz="1600" dirty="0"/>
            </a:p>
          </p:txBody>
        </p:sp>
        <p:pic>
          <p:nvPicPr>
            <p:cNvPr id="8" name="图片 7" descr="图形用户界面, 应用程序&#10;&#10;AI 生成的内容可能不正确。">
              <a:extLst>
                <a:ext uri="{FF2B5EF4-FFF2-40B4-BE49-F238E27FC236}">
                  <a16:creationId xmlns:a16="http://schemas.microsoft.com/office/drawing/2014/main" id="{BE0E21FC-5F33-4768-43CB-8C8577225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4479" y="2183555"/>
              <a:ext cx="4522246" cy="1255285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F0D9D3B-3D5B-C54D-C4B3-EA06F7C26C52}"/>
              </a:ext>
            </a:extLst>
          </p:cNvPr>
          <p:cNvGrpSpPr/>
          <p:nvPr/>
        </p:nvGrpSpPr>
        <p:grpSpPr>
          <a:xfrm>
            <a:off x="438978" y="4426090"/>
            <a:ext cx="6096000" cy="1663858"/>
            <a:chOff x="734435" y="3833535"/>
            <a:chExt cx="6096000" cy="166385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396C364-5A6B-6EC3-153B-25EBFC864B8E}"/>
                </a:ext>
              </a:extLst>
            </p:cNvPr>
            <p:cNvSpPr txBox="1"/>
            <p:nvPr/>
          </p:nvSpPr>
          <p:spPr>
            <a:xfrm>
              <a:off x="734435" y="5158839"/>
              <a:ext cx="6096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i="0" dirty="0">
                  <a:solidFill>
                    <a:srgbClr val="F9FAFB"/>
                  </a:solidFill>
                  <a:effectLst/>
                  <a:latin typeface="quote-cjk-patch"/>
                </a:rPr>
                <a:t>网络级指标</a:t>
              </a:r>
              <a:r>
                <a:rPr lang="zh-CN" altLang="en-US" sz="1600" b="0" i="0" dirty="0">
                  <a:solidFill>
                    <a:srgbClr val="F9FAFB"/>
                  </a:solidFill>
                  <a:effectLst/>
                  <a:latin typeface="quote-cjk-patch"/>
                </a:rPr>
                <a:t>：每月网络密度、平均聚类系数、连通分量数</a:t>
              </a:r>
              <a:endParaRPr lang="zh-CN" altLang="en-US" sz="1600" dirty="0"/>
            </a:p>
          </p:txBody>
        </p:sp>
        <p:pic>
          <p:nvPicPr>
            <p:cNvPr id="11" name="图片 10" descr="图形用户界面, 应用程序&#10;&#10;AI 生成的内容可能不正确。">
              <a:extLst>
                <a:ext uri="{FF2B5EF4-FFF2-40B4-BE49-F238E27FC236}">
                  <a16:creationId xmlns:a16="http://schemas.microsoft.com/office/drawing/2014/main" id="{5AF46A4C-7C51-232E-F118-2AF31D0E2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435" y="3833535"/>
              <a:ext cx="5245590" cy="1182440"/>
            </a:xfrm>
            <a:prstGeom prst="rect">
              <a:avLst/>
            </a:prstGeom>
          </p:spPr>
        </p:pic>
      </p:grpSp>
      <p:sp>
        <p:nvSpPr>
          <p:cNvPr id="15" name="Freeform 2591">
            <a:extLst>
              <a:ext uri="{FF2B5EF4-FFF2-40B4-BE49-F238E27FC236}">
                <a16:creationId xmlns:a16="http://schemas.microsoft.com/office/drawing/2014/main" id="{5170C05A-FFAC-792D-0647-F71EF949ACE0}"/>
              </a:ext>
            </a:extLst>
          </p:cNvPr>
          <p:cNvSpPr/>
          <p:nvPr/>
        </p:nvSpPr>
        <p:spPr bwMode="auto">
          <a:xfrm rot="5881782">
            <a:off x="6842207" y="1594190"/>
            <a:ext cx="839252" cy="1636521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Freeform 2591">
            <a:extLst>
              <a:ext uri="{FF2B5EF4-FFF2-40B4-BE49-F238E27FC236}">
                <a16:creationId xmlns:a16="http://schemas.microsoft.com/office/drawing/2014/main" id="{87D9315B-A945-4764-51D3-BA38F025605B}"/>
              </a:ext>
            </a:extLst>
          </p:cNvPr>
          <p:cNvSpPr/>
          <p:nvPr/>
        </p:nvSpPr>
        <p:spPr bwMode="auto">
          <a:xfrm rot="13565686">
            <a:off x="6252946" y="4320368"/>
            <a:ext cx="839252" cy="1636521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49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6356D-566F-9CFB-F87D-3DD40FF6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DF344C49-38A3-EE13-BB6F-4F883F6DEFEF}"/>
              </a:ext>
            </a:extLst>
          </p:cNvPr>
          <p:cNvGrpSpPr/>
          <p:nvPr/>
        </p:nvGrpSpPr>
        <p:grpSpPr>
          <a:xfrm flipH="1">
            <a:off x="8027476" y="-3911060"/>
            <a:ext cx="6149009" cy="12595326"/>
            <a:chOff x="7122607" y="-4944730"/>
            <a:chExt cx="6733272" cy="1259532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63DBE21-4A8B-A13E-67DA-65FD233D8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5162" y="-4906223"/>
              <a:ext cx="3660717" cy="12556819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8BA3721-448A-AE1E-9BE5-659A227DD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122607" y="-4944730"/>
              <a:ext cx="3660717" cy="12556819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5AB9B87-8E1A-088B-8DBD-9BBA1CAD8888}"/>
              </a:ext>
            </a:extLst>
          </p:cNvPr>
          <p:cNvSpPr txBox="1"/>
          <p:nvPr/>
        </p:nvSpPr>
        <p:spPr>
          <a:xfrm>
            <a:off x="4422275" y="29260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可视化与应用层</a:t>
            </a: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CDCDC6B0-E50D-6065-65CA-82B1181DF5A7}"/>
              </a:ext>
            </a:extLst>
          </p:cNvPr>
          <p:cNvSpPr/>
          <p:nvPr/>
        </p:nvSpPr>
        <p:spPr>
          <a:xfrm>
            <a:off x="340464" y="1013770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技术一：数据</a:t>
            </a:r>
            <a:r>
              <a:rPr lang="en-US" altLang="zh-CN" sz="2400" b="1" dirty="0">
                <a:solidFill>
                  <a:schemeClr val="bg1"/>
                </a:solidFill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</a:rPr>
              <a:t>视觉映射技术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A2EB18-3DCB-412F-A52F-54D4BCD16E85}"/>
              </a:ext>
            </a:extLst>
          </p:cNvPr>
          <p:cNvSpPr txBox="1"/>
          <p:nvPr/>
        </p:nvSpPr>
        <p:spPr>
          <a:xfrm>
            <a:off x="1090018" y="5369105"/>
            <a:ext cx="100119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网络图 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pagerank_score 映射为节点大小（体现开发者影响力）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primary_tech 映射为节点颜色（区分技术领域）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weight 映射为边粗细（表示协作强度）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1" name="图片 10" descr="图表&#10;&#10;AI 生成的内容可能不正确。">
            <a:extLst>
              <a:ext uri="{FF2B5EF4-FFF2-40B4-BE49-F238E27FC236}">
                <a16:creationId xmlns:a16="http://schemas.microsoft.com/office/drawing/2014/main" id="{11F96E59-58F2-B6A7-F80B-EFA7399FD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17" y="1543878"/>
            <a:ext cx="2909788" cy="35979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4BC70AC-E9EC-6C11-DA8A-36691752A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118" y="1488895"/>
            <a:ext cx="2977325" cy="3652949"/>
          </a:xfrm>
          <a:prstGeom prst="rect">
            <a:avLst/>
          </a:prstGeom>
        </p:spPr>
      </p:pic>
      <p:pic>
        <p:nvPicPr>
          <p:cNvPr id="15" name="图片 14" descr="图表, 图示&#10;&#10;AI 生成的内容可能不正确。">
            <a:extLst>
              <a:ext uri="{FF2B5EF4-FFF2-40B4-BE49-F238E27FC236}">
                <a16:creationId xmlns:a16="http://schemas.microsoft.com/office/drawing/2014/main" id="{101129AB-0F71-C380-3834-26BA44E59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556" y="1488643"/>
            <a:ext cx="3058412" cy="364078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E2A4957-4202-D0A1-456F-FC21EDABD3A0}"/>
              </a:ext>
            </a:extLst>
          </p:cNvPr>
          <p:cNvSpPr txBox="1"/>
          <p:nvPr/>
        </p:nvSpPr>
        <p:spPr>
          <a:xfrm>
            <a:off x="3834005" y="1083004"/>
            <a:ext cx="22487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（均为局部图像）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44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50F3C-3C11-EFF1-46DA-FBB2D566C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F797544-4476-B8BE-DC65-B857B1E9024C}"/>
              </a:ext>
            </a:extLst>
          </p:cNvPr>
          <p:cNvGrpSpPr/>
          <p:nvPr/>
        </p:nvGrpSpPr>
        <p:grpSpPr>
          <a:xfrm flipH="1">
            <a:off x="2936488" y="-1276603"/>
            <a:ext cx="6149009" cy="12595326"/>
            <a:chOff x="7122607" y="-4944730"/>
            <a:chExt cx="6733272" cy="12595326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ECF6C80-76E2-7295-FE6D-DEA675EE3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5162" y="-4906223"/>
              <a:ext cx="3660717" cy="12556819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CD02BF9-F016-7923-2E5C-D3DD271B0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122607" y="-4944730"/>
              <a:ext cx="3660717" cy="12556819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A4F40E5-8808-97A8-8204-90ABD3A24D8A}"/>
              </a:ext>
            </a:extLst>
          </p:cNvPr>
          <p:cNvSpPr txBox="1"/>
          <p:nvPr/>
        </p:nvSpPr>
        <p:spPr>
          <a:xfrm>
            <a:off x="6355974" y="550438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雷达图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不同维度指标共同映射成整体形状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（直观呈现不同月度的社区特征）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D1556E0-2BA7-24B9-8AAA-0505A4F64057}"/>
              </a:ext>
            </a:extLst>
          </p:cNvPr>
          <p:cNvSpPr/>
          <p:nvPr/>
        </p:nvSpPr>
        <p:spPr>
          <a:xfrm>
            <a:off x="413351" y="529679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技术一：数据</a:t>
            </a:r>
            <a:r>
              <a:rPr lang="en-US" altLang="zh-CN" sz="2400" b="1" dirty="0">
                <a:solidFill>
                  <a:schemeClr val="bg1"/>
                </a:solidFill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</a:rPr>
              <a:t>视觉映射技术</a:t>
            </a:r>
          </a:p>
        </p:txBody>
      </p:sp>
      <p:pic>
        <p:nvPicPr>
          <p:cNvPr id="9" name="图片 8" descr="图表, 直方图&#10;&#10;AI 生成的内容可能不正确。">
            <a:extLst>
              <a:ext uri="{FF2B5EF4-FFF2-40B4-BE49-F238E27FC236}">
                <a16:creationId xmlns:a16="http://schemas.microsoft.com/office/drawing/2014/main" id="{1B3187EC-9548-F98A-DA61-E39C976F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86" y="2195756"/>
            <a:ext cx="3543265" cy="40617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CE5FF92-9A8D-AAB8-DA38-93144859D0B8}"/>
              </a:ext>
            </a:extLst>
          </p:cNvPr>
          <p:cNvSpPr txBox="1"/>
          <p:nvPr/>
        </p:nvSpPr>
        <p:spPr>
          <a:xfrm>
            <a:off x="402746" y="1116304"/>
            <a:ext cx="46005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热力图 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开发者对之间的 </a:t>
            </a:r>
            <a:r>
              <a:rPr lang="en-US" altLang="zh-CN" dirty="0" err="1">
                <a:solidFill>
                  <a:schemeClr val="bg1"/>
                </a:solidFill>
              </a:rPr>
              <a:t>collaboration_frequency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映射为颜色深浅（直观展示合作密度）</a:t>
            </a:r>
            <a:endParaRPr lang="zh-CN" altLang="en-US" dirty="0"/>
          </a:p>
        </p:txBody>
      </p:sp>
      <p:pic>
        <p:nvPicPr>
          <p:cNvPr id="13" name="图片 12" descr="图表, 雷达图&#10;&#10;AI 生成的内容可能不正确。">
            <a:extLst>
              <a:ext uri="{FF2B5EF4-FFF2-40B4-BE49-F238E27FC236}">
                <a16:creationId xmlns:a16="http://schemas.microsoft.com/office/drawing/2014/main" id="{EE9AD2D7-6F26-8325-101D-2325B132D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334" y="340134"/>
            <a:ext cx="3713280" cy="506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0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71643-039C-4956-1F42-2635CCDC9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66AD288F-6304-CBB1-11B0-60F632E4A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948299" y="-4948299"/>
            <a:ext cx="3554361" cy="13450959"/>
          </a:xfrm>
          <a:prstGeom prst="rect">
            <a:avLst/>
          </a:prstGeom>
        </p:spPr>
      </p:pic>
      <p:sp>
        <p:nvSpPr>
          <p:cNvPr id="2" name="Rectangle 17">
            <a:extLst>
              <a:ext uri="{FF2B5EF4-FFF2-40B4-BE49-F238E27FC236}">
                <a16:creationId xmlns:a16="http://schemas.microsoft.com/office/drawing/2014/main" id="{058A6856-276E-BB37-6254-C597E26C7507}"/>
              </a:ext>
            </a:extLst>
          </p:cNvPr>
          <p:cNvSpPr/>
          <p:nvPr/>
        </p:nvSpPr>
        <p:spPr>
          <a:xfrm>
            <a:off x="128085" y="299384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技术二：社区演化可视化技术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E25FC2C-5574-262E-3A1B-D3F774EBEFCF}"/>
              </a:ext>
            </a:extLst>
          </p:cNvPr>
          <p:cNvGrpSpPr/>
          <p:nvPr/>
        </p:nvGrpSpPr>
        <p:grpSpPr>
          <a:xfrm>
            <a:off x="298174" y="1093283"/>
            <a:ext cx="11893826" cy="5017785"/>
            <a:chOff x="298174" y="417422"/>
            <a:chExt cx="11893826" cy="501778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DA866A1-4B41-6047-F285-6E5C3377F623}"/>
                </a:ext>
              </a:extLst>
            </p:cNvPr>
            <p:cNvGrpSpPr/>
            <p:nvPr/>
          </p:nvGrpSpPr>
          <p:grpSpPr>
            <a:xfrm>
              <a:off x="465304" y="872101"/>
              <a:ext cx="7043271" cy="3509583"/>
              <a:chOff x="-614189" y="724667"/>
              <a:chExt cx="7043271" cy="3509583"/>
            </a:xfrm>
          </p:grpSpPr>
          <p:pic>
            <p:nvPicPr>
              <p:cNvPr id="4" name="图片 3" descr="图表&#10;&#10;AI 生成的内容可能不正确。">
                <a:extLst>
                  <a:ext uri="{FF2B5EF4-FFF2-40B4-BE49-F238E27FC236}">
                    <a16:creationId xmlns:a16="http://schemas.microsoft.com/office/drawing/2014/main" id="{9134DBA2-1019-CC6F-7AA8-7320D7EF1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7958" y="748928"/>
                <a:ext cx="3051124" cy="3485322"/>
              </a:xfrm>
              <a:prstGeom prst="rect">
                <a:avLst/>
              </a:prstGeom>
            </p:spPr>
          </p:pic>
          <p:pic>
            <p:nvPicPr>
              <p:cNvPr id="9" name="图片 8" descr="图表, 折线图&#10;&#10;AI 生成的内容可能不正确。">
                <a:extLst>
                  <a:ext uri="{FF2B5EF4-FFF2-40B4-BE49-F238E27FC236}">
                    <a16:creationId xmlns:a16="http://schemas.microsoft.com/office/drawing/2014/main" id="{BFE8BE6E-EE40-643C-6814-5C22F416C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14189" y="724667"/>
                <a:ext cx="3164311" cy="3509583"/>
              </a:xfrm>
              <a:prstGeom prst="rect">
                <a:avLst/>
              </a:prstGeom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BEEE3DC-E0AA-D923-402E-18F328C7FCF9}"/>
                </a:ext>
              </a:extLst>
            </p:cNvPr>
            <p:cNvSpPr txBox="1"/>
            <p:nvPr/>
          </p:nvSpPr>
          <p:spPr>
            <a:xfrm>
              <a:off x="3929269" y="4509146"/>
              <a:ext cx="395752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网络指标时序分析 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实时计算并存储每月的网络密度、平均聚类系数、连通分量数等关键指标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pic>
          <p:nvPicPr>
            <p:cNvPr id="14" name="图片 13" descr="表格&#10;&#10;AI 生成的内容可能不正确。">
              <a:extLst>
                <a:ext uri="{FF2B5EF4-FFF2-40B4-BE49-F238E27FC236}">
                  <a16:creationId xmlns:a16="http://schemas.microsoft.com/office/drawing/2014/main" id="{889D3B99-8496-02D0-6F92-07361CF7B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52438" y="417422"/>
              <a:ext cx="2858293" cy="4021482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8033425-3505-8052-90A5-D47B767C2C80}"/>
                </a:ext>
              </a:extLst>
            </p:cNvPr>
            <p:cNvSpPr txBox="1"/>
            <p:nvPr/>
          </p:nvSpPr>
          <p:spPr>
            <a:xfrm>
              <a:off x="298174" y="4487617"/>
              <a:ext cx="34985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Louvain社区检测 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每月对协作网络进行社区划分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自动发现潜在的开发者群体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3CD1ACC-1CAD-A80E-152D-6363B6C749E8}"/>
                </a:ext>
              </a:extLst>
            </p:cNvPr>
            <p:cNvSpPr txBox="1"/>
            <p:nvPr/>
          </p:nvSpPr>
          <p:spPr>
            <a:xfrm>
              <a:off x="7840223" y="4511877"/>
              <a:ext cx="435177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社区稳定性追踪 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记录开发者在不同月份的社区归属变化，展示社区的合并、分裂和持续演进过程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89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8B77C6-EE10-4A31-B0A3-BEE4738AE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016478" y="-1317522"/>
            <a:ext cx="4159044" cy="1219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DEE9934-2262-452B-B00B-12E780F20419}"/>
              </a:ext>
            </a:extLst>
          </p:cNvPr>
          <p:cNvSpPr/>
          <p:nvPr/>
        </p:nvSpPr>
        <p:spPr>
          <a:xfrm>
            <a:off x="9286918" y="454776"/>
            <a:ext cx="2203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Agenda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05D3BAE-FFA8-4485-BFE3-FA37CCB1D91F}"/>
              </a:ext>
            </a:extLst>
          </p:cNvPr>
          <p:cNvCxnSpPr/>
          <p:nvPr/>
        </p:nvCxnSpPr>
        <p:spPr>
          <a:xfrm flipH="1">
            <a:off x="1804582" y="3695232"/>
            <a:ext cx="0" cy="2498534"/>
          </a:xfrm>
          <a:prstGeom prst="line">
            <a:avLst/>
          </a:prstGeom>
          <a:ln>
            <a:solidFill>
              <a:srgbClr val="D0E1E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CCB89F1-CE89-47BA-97CD-5CB472358B8A}"/>
              </a:ext>
            </a:extLst>
          </p:cNvPr>
          <p:cNvCxnSpPr/>
          <p:nvPr/>
        </p:nvCxnSpPr>
        <p:spPr>
          <a:xfrm flipH="1">
            <a:off x="4336805" y="3170790"/>
            <a:ext cx="0" cy="1996881"/>
          </a:xfrm>
          <a:prstGeom prst="line">
            <a:avLst/>
          </a:prstGeom>
          <a:ln>
            <a:solidFill>
              <a:srgbClr val="D0E1E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80EE0B0-BF93-400E-8122-B713C01074E4}"/>
              </a:ext>
            </a:extLst>
          </p:cNvPr>
          <p:cNvCxnSpPr/>
          <p:nvPr/>
        </p:nvCxnSpPr>
        <p:spPr>
          <a:xfrm flipH="1">
            <a:off x="7051855" y="2946647"/>
            <a:ext cx="33901" cy="2712281"/>
          </a:xfrm>
          <a:prstGeom prst="line">
            <a:avLst/>
          </a:prstGeom>
          <a:ln>
            <a:solidFill>
              <a:srgbClr val="D0E1E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EF4BB45-8EF2-4C17-AA17-B3D6435EDAD1}"/>
              </a:ext>
            </a:extLst>
          </p:cNvPr>
          <p:cNvCxnSpPr/>
          <p:nvPr/>
        </p:nvCxnSpPr>
        <p:spPr>
          <a:xfrm flipH="1">
            <a:off x="9782354" y="4060583"/>
            <a:ext cx="0" cy="1107088"/>
          </a:xfrm>
          <a:prstGeom prst="line">
            <a:avLst/>
          </a:prstGeom>
          <a:ln>
            <a:solidFill>
              <a:srgbClr val="D0E1E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0B9856A-EE6C-48AD-AE98-A650693F60F3}"/>
              </a:ext>
            </a:extLst>
          </p:cNvPr>
          <p:cNvSpPr txBox="1"/>
          <p:nvPr/>
        </p:nvSpPr>
        <p:spPr>
          <a:xfrm>
            <a:off x="543919" y="2770248"/>
            <a:ext cx="263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n w="3175">
                  <a:noFill/>
                </a:ln>
                <a:solidFill>
                  <a:srgbClr val="F8FBFE"/>
                </a:solidFill>
                <a:cs typeface="+mn-ea"/>
                <a:sym typeface="+mn-lt"/>
              </a:rPr>
              <a:t>问题与机遇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AAEB8BFD-9714-407C-B574-508568576D42}"/>
              </a:ext>
            </a:extLst>
          </p:cNvPr>
          <p:cNvSpPr/>
          <p:nvPr/>
        </p:nvSpPr>
        <p:spPr>
          <a:xfrm>
            <a:off x="912582" y="3316163"/>
            <a:ext cx="18754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Vision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1D4289D-29B8-4A2C-A4CC-6C96E5BFB19E}"/>
              </a:ext>
            </a:extLst>
          </p:cNvPr>
          <p:cNvSpPr/>
          <p:nvPr/>
        </p:nvSpPr>
        <p:spPr>
          <a:xfrm>
            <a:off x="1028203" y="2106874"/>
            <a:ext cx="15527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4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FE52698-146E-4054-9B3E-226BC26E2EBF}"/>
              </a:ext>
            </a:extLst>
          </p:cNvPr>
          <p:cNvSpPr txBox="1"/>
          <p:nvPr/>
        </p:nvSpPr>
        <p:spPr>
          <a:xfrm>
            <a:off x="3070092" y="2240154"/>
            <a:ext cx="263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ln w="3175">
                  <a:noFill/>
                </a:ln>
                <a:solidFill>
                  <a:srgbClr val="F8FBFE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方案与设计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A2FAD42E-18A9-4DEB-B207-E889B8F9963D}"/>
              </a:ext>
            </a:extLst>
          </p:cNvPr>
          <p:cNvSpPr/>
          <p:nvPr/>
        </p:nvSpPr>
        <p:spPr>
          <a:xfrm>
            <a:off x="3449955" y="2801458"/>
            <a:ext cx="18754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Design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22A177-15AE-4E45-9CCB-58A3B2D665AE}"/>
              </a:ext>
            </a:extLst>
          </p:cNvPr>
          <p:cNvSpPr/>
          <p:nvPr/>
        </p:nvSpPr>
        <p:spPr>
          <a:xfrm>
            <a:off x="3565576" y="1592169"/>
            <a:ext cx="15527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4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45C20BE-03D0-448A-9986-225027548B44}"/>
              </a:ext>
            </a:extLst>
          </p:cNvPr>
          <p:cNvSpPr txBox="1"/>
          <p:nvPr/>
        </p:nvSpPr>
        <p:spPr>
          <a:xfrm>
            <a:off x="5791192" y="2005280"/>
            <a:ext cx="263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ln w="3175">
                  <a:noFill/>
                </a:ln>
                <a:solidFill>
                  <a:srgbClr val="F8FBFE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技术实现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E91FD5D3-9D3C-4A42-9F8E-E388938227D3}"/>
              </a:ext>
            </a:extLst>
          </p:cNvPr>
          <p:cNvSpPr/>
          <p:nvPr/>
        </p:nvSpPr>
        <p:spPr>
          <a:xfrm>
            <a:off x="6159855" y="2551195"/>
            <a:ext cx="18754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Practice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69E3BFA-7B54-46E6-9FF7-60EC51BFE5CF}"/>
              </a:ext>
            </a:extLst>
          </p:cNvPr>
          <p:cNvSpPr/>
          <p:nvPr/>
        </p:nvSpPr>
        <p:spPr>
          <a:xfrm>
            <a:off x="6275476" y="1341906"/>
            <a:ext cx="15527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4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A9799AA-4776-46A3-B9CC-06B94D0102EF}"/>
              </a:ext>
            </a:extLst>
          </p:cNvPr>
          <p:cNvSpPr txBox="1"/>
          <p:nvPr/>
        </p:nvSpPr>
        <p:spPr>
          <a:xfrm>
            <a:off x="8517138" y="3015305"/>
            <a:ext cx="263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ln w="3175">
                  <a:noFill/>
                </a:ln>
                <a:solidFill>
                  <a:srgbClr val="F8FBFE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项目快照</a:t>
            </a: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5AD329AD-E17C-4A83-9EFC-C5A387545FFC}"/>
              </a:ext>
            </a:extLst>
          </p:cNvPr>
          <p:cNvSpPr/>
          <p:nvPr/>
        </p:nvSpPr>
        <p:spPr>
          <a:xfrm>
            <a:off x="8879453" y="3590342"/>
            <a:ext cx="18754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Glimpse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56964C-DDCF-43AC-B274-544B96D2219E}"/>
              </a:ext>
            </a:extLst>
          </p:cNvPr>
          <p:cNvSpPr/>
          <p:nvPr/>
        </p:nvSpPr>
        <p:spPr>
          <a:xfrm>
            <a:off x="8995074" y="2381053"/>
            <a:ext cx="15527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44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757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8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5C325-3AED-0599-87B6-EF2AE1354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E9A98F3-14BB-62F3-3A44-118E29EF35BA}"/>
              </a:ext>
            </a:extLst>
          </p:cNvPr>
          <p:cNvGrpSpPr/>
          <p:nvPr/>
        </p:nvGrpSpPr>
        <p:grpSpPr>
          <a:xfrm>
            <a:off x="-7665664" y="3264758"/>
            <a:ext cx="24285839" cy="3710961"/>
            <a:chOff x="-7692168" y="3430410"/>
            <a:chExt cx="24285839" cy="371096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2B3DA2E-627D-AA83-CE8C-EA82AA89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720490" y="-888409"/>
              <a:ext cx="3554361" cy="12192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2068E15-9FF6-565F-ACD5-D589F2168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-3373349" y="-731809"/>
              <a:ext cx="3554361" cy="12192000"/>
            </a:xfrm>
            <a:prstGeom prst="rect">
              <a:avLst/>
            </a:prstGeom>
          </p:spPr>
        </p:pic>
      </p:grpSp>
      <p:sp>
        <p:nvSpPr>
          <p:cNvPr id="2" name="Rectangle 17">
            <a:extLst>
              <a:ext uri="{FF2B5EF4-FFF2-40B4-BE49-F238E27FC236}">
                <a16:creationId xmlns:a16="http://schemas.microsoft.com/office/drawing/2014/main" id="{6690D8C4-8DFD-0372-9AFC-F63AF7597650}"/>
              </a:ext>
            </a:extLst>
          </p:cNvPr>
          <p:cNvSpPr/>
          <p:nvPr/>
        </p:nvSpPr>
        <p:spPr>
          <a:xfrm>
            <a:off x="128085" y="299384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技术三：交互式可视化设计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552125-AD6A-E1B8-A603-75B1C41ACB50}"/>
              </a:ext>
            </a:extLst>
          </p:cNvPr>
          <p:cNvSpPr txBox="1"/>
          <p:nvPr/>
        </p:nvSpPr>
        <p:spPr>
          <a:xfrm>
            <a:off x="902612" y="1114143"/>
            <a:ext cx="10011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简洁明了的主界面（功能仍在完善中），根据需求进入对应的模块</a:t>
            </a:r>
            <a:endParaRPr lang="en-US" altLang="zh-CN" dirty="0">
              <a:solidFill>
                <a:schemeClr val="bg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FDD82EC-456A-51E5-281E-BDFF7BEA2E38}"/>
              </a:ext>
            </a:extLst>
          </p:cNvPr>
          <p:cNvGrpSpPr/>
          <p:nvPr/>
        </p:nvGrpSpPr>
        <p:grpSpPr>
          <a:xfrm>
            <a:off x="369185" y="1973749"/>
            <a:ext cx="11453629" cy="3224790"/>
            <a:chOff x="231912" y="1934107"/>
            <a:chExt cx="11453629" cy="3224790"/>
          </a:xfrm>
        </p:grpSpPr>
        <p:pic>
          <p:nvPicPr>
            <p:cNvPr id="4" name="图片 3" descr="图形用户界面, 图示, 应用程序, Teams&#10;&#10;AI 生成的内容可能不正确。">
              <a:extLst>
                <a:ext uri="{FF2B5EF4-FFF2-40B4-BE49-F238E27FC236}">
                  <a16:creationId xmlns:a16="http://schemas.microsoft.com/office/drawing/2014/main" id="{79582D16-7E83-7685-CC5B-23E5308D6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912" y="1934107"/>
              <a:ext cx="5539409" cy="3224790"/>
            </a:xfrm>
            <a:prstGeom prst="rect">
              <a:avLst/>
            </a:prstGeom>
          </p:spPr>
        </p:pic>
        <p:pic>
          <p:nvPicPr>
            <p:cNvPr id="10" name="图片 9" descr="图形用户界面, 应用程序&#10;&#10;AI 生成的内容可能不正确。">
              <a:extLst>
                <a:ext uri="{FF2B5EF4-FFF2-40B4-BE49-F238E27FC236}">
                  <a16:creationId xmlns:a16="http://schemas.microsoft.com/office/drawing/2014/main" id="{0FF25132-FA20-7854-8C23-93210A6F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2889" y="1934107"/>
              <a:ext cx="5482652" cy="3182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545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CFDB7-8D2F-3BB5-6036-E21EC9BF8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8E9734E0-7881-E600-4C69-4A010D58B9DD}"/>
              </a:ext>
            </a:extLst>
          </p:cNvPr>
          <p:cNvGrpSpPr/>
          <p:nvPr/>
        </p:nvGrpSpPr>
        <p:grpSpPr>
          <a:xfrm>
            <a:off x="-7692168" y="3430410"/>
            <a:ext cx="24285839" cy="3710961"/>
            <a:chOff x="-7692168" y="3430410"/>
            <a:chExt cx="24285839" cy="371096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049C91C-6387-0D80-3F8A-690CEFD28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720490" y="-888409"/>
              <a:ext cx="3554361" cy="12192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F3322D6-1F86-3387-FC4A-CF4BBB122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-3373349" y="-731809"/>
              <a:ext cx="3554361" cy="12192000"/>
            </a:xfrm>
            <a:prstGeom prst="rect">
              <a:avLst/>
            </a:prstGeom>
          </p:spPr>
        </p:pic>
      </p:grpSp>
      <p:sp>
        <p:nvSpPr>
          <p:cNvPr id="2" name="Rectangle 17">
            <a:extLst>
              <a:ext uri="{FF2B5EF4-FFF2-40B4-BE49-F238E27FC236}">
                <a16:creationId xmlns:a16="http://schemas.microsoft.com/office/drawing/2014/main" id="{1198969C-789B-7B7C-E786-9810488EF841}"/>
              </a:ext>
            </a:extLst>
          </p:cNvPr>
          <p:cNvSpPr/>
          <p:nvPr/>
        </p:nvSpPr>
        <p:spPr>
          <a:xfrm>
            <a:off x="128085" y="299384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技术三：交互式可视化设计</a:t>
            </a:r>
          </a:p>
        </p:txBody>
      </p:sp>
      <p:pic>
        <p:nvPicPr>
          <p:cNvPr id="6" name="图片 5" descr="图表&#10;&#10;AI 生成的内容可能不正确。">
            <a:extLst>
              <a:ext uri="{FF2B5EF4-FFF2-40B4-BE49-F238E27FC236}">
                <a16:creationId xmlns:a16="http://schemas.microsoft.com/office/drawing/2014/main" id="{770C1DEA-EAAF-317C-98D7-AD236ED35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002" y="802995"/>
            <a:ext cx="3937737" cy="5703628"/>
          </a:xfrm>
          <a:prstGeom prst="rect">
            <a:avLst/>
          </a:prstGeom>
        </p:spPr>
      </p:pic>
      <p:pic>
        <p:nvPicPr>
          <p:cNvPr id="10" name="图片 9" descr="图表, 条形图, 直方图&#10;&#10;AI 生成的内容可能不正确。">
            <a:extLst>
              <a:ext uri="{FF2B5EF4-FFF2-40B4-BE49-F238E27FC236}">
                <a16:creationId xmlns:a16="http://schemas.microsoft.com/office/drawing/2014/main" id="{D36E5237-932A-93F7-C5FE-F7844F5E2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17" y="1027044"/>
            <a:ext cx="3232557" cy="3644348"/>
          </a:xfrm>
          <a:prstGeom prst="rect">
            <a:avLst/>
          </a:prstGeom>
        </p:spPr>
      </p:pic>
      <p:sp>
        <p:nvSpPr>
          <p:cNvPr id="11" name="Freeform 2591">
            <a:extLst>
              <a:ext uri="{FF2B5EF4-FFF2-40B4-BE49-F238E27FC236}">
                <a16:creationId xmlns:a16="http://schemas.microsoft.com/office/drawing/2014/main" id="{3526C8E0-C1DD-6E04-6294-683518BE3F78}"/>
              </a:ext>
            </a:extLst>
          </p:cNvPr>
          <p:cNvSpPr/>
          <p:nvPr/>
        </p:nvSpPr>
        <p:spPr bwMode="auto">
          <a:xfrm rot="3684130">
            <a:off x="4663904" y="1556834"/>
            <a:ext cx="1098667" cy="2268786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3B3F73C-D5AA-8850-A367-2DC038D727E7}"/>
              </a:ext>
            </a:extLst>
          </p:cNvPr>
          <p:cNvSpPr txBox="1"/>
          <p:nvPr/>
        </p:nvSpPr>
        <p:spPr>
          <a:xfrm>
            <a:off x="207257" y="1674674"/>
            <a:ext cx="100119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图表分析可选择展开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自动呈现规律和异常值说明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01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10264-0331-F4D7-C74E-A330B16BF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9107EE58-FE34-FE15-A30D-82486CDE4708}"/>
              </a:ext>
            </a:extLst>
          </p:cNvPr>
          <p:cNvGrpSpPr/>
          <p:nvPr/>
        </p:nvGrpSpPr>
        <p:grpSpPr>
          <a:xfrm>
            <a:off x="-7692168" y="3430410"/>
            <a:ext cx="24285839" cy="3710961"/>
            <a:chOff x="-7692168" y="3430410"/>
            <a:chExt cx="24285839" cy="3710961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34E2C67-9300-01E4-6611-6F5BBCF3E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720490" y="-888409"/>
              <a:ext cx="3554361" cy="12192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4BE5595-0F82-961A-6FC5-D3C0E23A6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-3373349" y="-731809"/>
              <a:ext cx="3554361" cy="12192000"/>
            </a:xfrm>
            <a:prstGeom prst="rect">
              <a:avLst/>
            </a:prstGeom>
          </p:spPr>
        </p:pic>
      </p:grpSp>
      <p:sp>
        <p:nvSpPr>
          <p:cNvPr id="2" name="Rectangle 17">
            <a:extLst>
              <a:ext uri="{FF2B5EF4-FFF2-40B4-BE49-F238E27FC236}">
                <a16:creationId xmlns:a16="http://schemas.microsoft.com/office/drawing/2014/main" id="{666AA2BF-2BD2-16E6-0EEA-C2C7CD7DE508}"/>
              </a:ext>
            </a:extLst>
          </p:cNvPr>
          <p:cNvSpPr/>
          <p:nvPr/>
        </p:nvSpPr>
        <p:spPr>
          <a:xfrm>
            <a:off x="128085" y="299384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技术三：交互式可视化设计</a:t>
            </a:r>
          </a:p>
        </p:txBody>
      </p:sp>
      <p:pic>
        <p:nvPicPr>
          <p:cNvPr id="6" name="图片 5" descr="图形用户界面, 应用程序, Teams&#10;&#10;AI 生成的内容可能不正确。">
            <a:extLst>
              <a:ext uri="{FF2B5EF4-FFF2-40B4-BE49-F238E27FC236}">
                <a16:creationId xmlns:a16="http://schemas.microsoft.com/office/drawing/2014/main" id="{E32CAB1D-6140-0645-EA46-FCF1D0659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65" y="1425887"/>
            <a:ext cx="3711139" cy="5079651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2A24C24F-EC62-7D6C-4829-41867F5325F3}"/>
              </a:ext>
            </a:extLst>
          </p:cNvPr>
          <p:cNvGrpSpPr/>
          <p:nvPr/>
        </p:nvGrpSpPr>
        <p:grpSpPr>
          <a:xfrm>
            <a:off x="4741569" y="817323"/>
            <a:ext cx="10872818" cy="5688215"/>
            <a:chOff x="4668682" y="870401"/>
            <a:chExt cx="10872818" cy="5688215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AC9B122-AA54-9453-9064-F932DD74799D}"/>
                </a:ext>
              </a:extLst>
            </p:cNvPr>
            <p:cNvSpPr txBox="1"/>
            <p:nvPr/>
          </p:nvSpPr>
          <p:spPr>
            <a:xfrm>
              <a:off x="5529537" y="1165898"/>
              <a:ext cx="1001196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支持手动选取目标指标，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隐藏多余指标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pic>
          <p:nvPicPr>
            <p:cNvPr id="9" name="图片 8" descr="图表, 折线图&#10;&#10;AI 生成的内容可能不正确。">
              <a:extLst>
                <a:ext uri="{FF2B5EF4-FFF2-40B4-BE49-F238E27FC236}">
                  <a16:creationId xmlns:a16="http://schemas.microsoft.com/office/drawing/2014/main" id="{15BB0DD6-3497-58F0-A62B-A92F12C16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9851" y="2734039"/>
              <a:ext cx="3320663" cy="3824577"/>
            </a:xfrm>
            <a:prstGeom prst="rect">
              <a:avLst/>
            </a:prstGeom>
          </p:spPr>
        </p:pic>
        <p:pic>
          <p:nvPicPr>
            <p:cNvPr id="11" name="图片 10" descr="图表&#10;&#10;AI 生成的内容可能不正确。">
              <a:extLst>
                <a:ext uri="{FF2B5EF4-FFF2-40B4-BE49-F238E27FC236}">
                  <a16:creationId xmlns:a16="http://schemas.microsoft.com/office/drawing/2014/main" id="{C005A99A-3194-877E-8B2F-2B10E1207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8682" y="870401"/>
              <a:ext cx="3404916" cy="3865275"/>
            </a:xfrm>
            <a:prstGeom prst="rect">
              <a:avLst/>
            </a:prstGeom>
          </p:spPr>
        </p:pic>
        <p:sp>
          <p:nvSpPr>
            <p:cNvPr id="12" name="Freeform 2591">
              <a:extLst>
                <a:ext uri="{FF2B5EF4-FFF2-40B4-BE49-F238E27FC236}">
                  <a16:creationId xmlns:a16="http://schemas.microsoft.com/office/drawing/2014/main" id="{02BBCC2E-2C20-3C4D-3304-4C6C20D8C9EE}"/>
                </a:ext>
              </a:extLst>
            </p:cNvPr>
            <p:cNvSpPr/>
            <p:nvPr/>
          </p:nvSpPr>
          <p:spPr bwMode="auto">
            <a:xfrm rot="5189303">
              <a:off x="8611813" y="1232957"/>
              <a:ext cx="1120856" cy="1838976"/>
            </a:xfrm>
            <a:custGeom>
              <a:avLst/>
              <a:gdLst>
                <a:gd name="T0" fmla="*/ 209 w 313"/>
                <a:gd name="T1" fmla="*/ 1 h 370"/>
                <a:gd name="T2" fmla="*/ 260 w 313"/>
                <a:gd name="T3" fmla="*/ 0 h 370"/>
                <a:gd name="T4" fmla="*/ 294 w 313"/>
                <a:gd name="T5" fmla="*/ 3 h 370"/>
                <a:gd name="T6" fmla="*/ 306 w 313"/>
                <a:gd name="T7" fmla="*/ 8 h 370"/>
                <a:gd name="T8" fmla="*/ 312 w 313"/>
                <a:gd name="T9" fmla="*/ 13 h 370"/>
                <a:gd name="T10" fmla="*/ 313 w 313"/>
                <a:gd name="T11" fmla="*/ 20 h 370"/>
                <a:gd name="T12" fmla="*/ 303 w 313"/>
                <a:gd name="T13" fmla="*/ 39 h 370"/>
                <a:gd name="T14" fmla="*/ 259 w 313"/>
                <a:gd name="T15" fmla="*/ 98 h 370"/>
                <a:gd name="T16" fmla="*/ 254 w 313"/>
                <a:gd name="T17" fmla="*/ 102 h 370"/>
                <a:gd name="T18" fmla="*/ 249 w 313"/>
                <a:gd name="T19" fmla="*/ 101 h 370"/>
                <a:gd name="T20" fmla="*/ 245 w 313"/>
                <a:gd name="T21" fmla="*/ 97 h 370"/>
                <a:gd name="T22" fmla="*/ 246 w 313"/>
                <a:gd name="T23" fmla="*/ 92 h 370"/>
                <a:gd name="T24" fmla="*/ 276 w 313"/>
                <a:gd name="T25" fmla="*/ 51 h 370"/>
                <a:gd name="T26" fmla="*/ 292 w 313"/>
                <a:gd name="T27" fmla="*/ 31 h 370"/>
                <a:gd name="T28" fmla="*/ 230 w 313"/>
                <a:gd name="T29" fmla="*/ 51 h 370"/>
                <a:gd name="T30" fmla="*/ 192 w 313"/>
                <a:gd name="T31" fmla="*/ 69 h 370"/>
                <a:gd name="T32" fmla="*/ 137 w 313"/>
                <a:gd name="T33" fmla="*/ 102 h 370"/>
                <a:gd name="T34" fmla="*/ 104 w 313"/>
                <a:gd name="T35" fmla="*/ 129 h 370"/>
                <a:gd name="T36" fmla="*/ 74 w 313"/>
                <a:gd name="T37" fmla="*/ 161 h 370"/>
                <a:gd name="T38" fmla="*/ 38 w 313"/>
                <a:gd name="T39" fmla="*/ 214 h 370"/>
                <a:gd name="T40" fmla="*/ 22 w 313"/>
                <a:gd name="T41" fmla="*/ 252 h 370"/>
                <a:gd name="T42" fmla="*/ 14 w 313"/>
                <a:gd name="T43" fmla="*/ 304 h 370"/>
                <a:gd name="T44" fmla="*/ 17 w 313"/>
                <a:gd name="T45" fmla="*/ 322 h 370"/>
                <a:gd name="T46" fmla="*/ 29 w 313"/>
                <a:gd name="T47" fmla="*/ 342 h 370"/>
                <a:gd name="T48" fmla="*/ 48 w 313"/>
                <a:gd name="T49" fmla="*/ 356 h 370"/>
                <a:gd name="T50" fmla="*/ 52 w 313"/>
                <a:gd name="T51" fmla="*/ 360 h 370"/>
                <a:gd name="T52" fmla="*/ 52 w 313"/>
                <a:gd name="T53" fmla="*/ 365 h 370"/>
                <a:gd name="T54" fmla="*/ 48 w 313"/>
                <a:gd name="T55" fmla="*/ 369 h 370"/>
                <a:gd name="T56" fmla="*/ 42 w 313"/>
                <a:gd name="T57" fmla="*/ 369 h 370"/>
                <a:gd name="T58" fmla="*/ 25 w 313"/>
                <a:gd name="T59" fmla="*/ 359 h 370"/>
                <a:gd name="T60" fmla="*/ 7 w 313"/>
                <a:gd name="T61" fmla="*/ 336 h 370"/>
                <a:gd name="T62" fmla="*/ 0 w 313"/>
                <a:gd name="T63" fmla="*/ 305 h 370"/>
                <a:gd name="T64" fmla="*/ 0 w 313"/>
                <a:gd name="T65" fmla="*/ 286 h 370"/>
                <a:gd name="T66" fmla="*/ 15 w 313"/>
                <a:gd name="T67" fmla="*/ 227 h 370"/>
                <a:gd name="T68" fmla="*/ 36 w 313"/>
                <a:gd name="T69" fmla="*/ 188 h 370"/>
                <a:gd name="T70" fmla="*/ 62 w 313"/>
                <a:gd name="T71" fmla="*/ 152 h 370"/>
                <a:gd name="T72" fmla="*/ 110 w 313"/>
                <a:gd name="T73" fmla="*/ 105 h 370"/>
                <a:gd name="T74" fmla="*/ 146 w 313"/>
                <a:gd name="T75" fmla="*/ 79 h 370"/>
                <a:gd name="T76" fmla="*/ 204 w 313"/>
                <a:gd name="T77" fmla="*/ 47 h 370"/>
                <a:gd name="T78" fmla="*/ 244 w 313"/>
                <a:gd name="T79" fmla="*/ 30 h 370"/>
                <a:gd name="T80" fmla="*/ 286 w 313"/>
                <a:gd name="T81" fmla="*/ 17 h 370"/>
                <a:gd name="T82" fmla="*/ 259 w 313"/>
                <a:gd name="T83" fmla="*/ 15 h 370"/>
                <a:gd name="T84" fmla="*/ 203 w 313"/>
                <a:gd name="T85" fmla="*/ 17 h 370"/>
                <a:gd name="T86" fmla="*/ 198 w 313"/>
                <a:gd name="T87" fmla="*/ 16 h 370"/>
                <a:gd name="T88" fmla="*/ 194 w 313"/>
                <a:gd name="T89" fmla="*/ 12 h 370"/>
                <a:gd name="T90" fmla="*/ 195 w 313"/>
                <a:gd name="T91" fmla="*/ 6 h 370"/>
                <a:gd name="T92" fmla="*/ 200 w 313"/>
                <a:gd name="T93" fmla="*/ 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3" h="370">
                  <a:moveTo>
                    <a:pt x="200" y="3"/>
                  </a:moveTo>
                  <a:lnTo>
                    <a:pt x="200" y="3"/>
                  </a:lnTo>
                  <a:lnTo>
                    <a:pt x="209" y="1"/>
                  </a:lnTo>
                  <a:lnTo>
                    <a:pt x="222" y="0"/>
                  </a:lnTo>
                  <a:lnTo>
                    <a:pt x="239" y="0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79" y="1"/>
                  </a:lnTo>
                  <a:lnTo>
                    <a:pt x="294" y="3"/>
                  </a:lnTo>
                  <a:lnTo>
                    <a:pt x="294" y="3"/>
                  </a:lnTo>
                  <a:lnTo>
                    <a:pt x="301" y="5"/>
                  </a:lnTo>
                  <a:lnTo>
                    <a:pt x="306" y="8"/>
                  </a:lnTo>
                  <a:lnTo>
                    <a:pt x="306" y="8"/>
                  </a:lnTo>
                  <a:lnTo>
                    <a:pt x="310" y="10"/>
                  </a:lnTo>
                  <a:lnTo>
                    <a:pt x="312" y="13"/>
                  </a:lnTo>
                  <a:lnTo>
                    <a:pt x="313" y="17"/>
                  </a:lnTo>
                  <a:lnTo>
                    <a:pt x="313" y="20"/>
                  </a:lnTo>
                  <a:lnTo>
                    <a:pt x="313" y="20"/>
                  </a:lnTo>
                  <a:lnTo>
                    <a:pt x="310" y="28"/>
                  </a:lnTo>
                  <a:lnTo>
                    <a:pt x="303" y="39"/>
                  </a:lnTo>
                  <a:lnTo>
                    <a:pt x="303" y="39"/>
                  </a:lnTo>
                  <a:lnTo>
                    <a:pt x="287" y="60"/>
                  </a:lnTo>
                  <a:lnTo>
                    <a:pt x="287" y="60"/>
                  </a:lnTo>
                  <a:lnTo>
                    <a:pt x="259" y="98"/>
                  </a:lnTo>
                  <a:lnTo>
                    <a:pt x="259" y="98"/>
                  </a:lnTo>
                  <a:lnTo>
                    <a:pt x="257" y="101"/>
                  </a:lnTo>
                  <a:lnTo>
                    <a:pt x="254" y="102"/>
                  </a:lnTo>
                  <a:lnTo>
                    <a:pt x="254" y="102"/>
                  </a:lnTo>
                  <a:lnTo>
                    <a:pt x="251" y="102"/>
                  </a:lnTo>
                  <a:lnTo>
                    <a:pt x="249" y="101"/>
                  </a:lnTo>
                  <a:lnTo>
                    <a:pt x="249" y="101"/>
                  </a:lnTo>
                  <a:lnTo>
                    <a:pt x="247" y="99"/>
                  </a:lnTo>
                  <a:lnTo>
                    <a:pt x="245" y="97"/>
                  </a:lnTo>
                  <a:lnTo>
                    <a:pt x="245" y="97"/>
                  </a:lnTo>
                  <a:lnTo>
                    <a:pt x="245" y="94"/>
                  </a:lnTo>
                  <a:lnTo>
                    <a:pt x="246" y="92"/>
                  </a:lnTo>
                  <a:lnTo>
                    <a:pt x="246" y="92"/>
                  </a:lnTo>
                  <a:lnTo>
                    <a:pt x="255" y="78"/>
                  </a:lnTo>
                  <a:lnTo>
                    <a:pt x="276" y="51"/>
                  </a:lnTo>
                  <a:lnTo>
                    <a:pt x="276" y="51"/>
                  </a:lnTo>
                  <a:lnTo>
                    <a:pt x="292" y="31"/>
                  </a:lnTo>
                  <a:lnTo>
                    <a:pt x="292" y="31"/>
                  </a:lnTo>
                  <a:lnTo>
                    <a:pt x="271" y="37"/>
                  </a:lnTo>
                  <a:lnTo>
                    <a:pt x="250" y="43"/>
                  </a:lnTo>
                  <a:lnTo>
                    <a:pt x="230" y="51"/>
                  </a:lnTo>
                  <a:lnTo>
                    <a:pt x="211" y="60"/>
                  </a:lnTo>
                  <a:lnTo>
                    <a:pt x="211" y="60"/>
                  </a:lnTo>
                  <a:lnTo>
                    <a:pt x="192" y="69"/>
                  </a:lnTo>
                  <a:lnTo>
                    <a:pt x="173" y="79"/>
                  </a:lnTo>
                  <a:lnTo>
                    <a:pt x="155" y="90"/>
                  </a:lnTo>
                  <a:lnTo>
                    <a:pt x="137" y="102"/>
                  </a:lnTo>
                  <a:lnTo>
                    <a:pt x="137" y="102"/>
                  </a:lnTo>
                  <a:lnTo>
                    <a:pt x="120" y="115"/>
                  </a:lnTo>
                  <a:lnTo>
                    <a:pt x="104" y="129"/>
                  </a:lnTo>
                  <a:lnTo>
                    <a:pt x="88" y="144"/>
                  </a:lnTo>
                  <a:lnTo>
                    <a:pt x="74" y="161"/>
                  </a:lnTo>
                  <a:lnTo>
                    <a:pt x="74" y="161"/>
                  </a:lnTo>
                  <a:lnTo>
                    <a:pt x="60" y="178"/>
                  </a:lnTo>
                  <a:lnTo>
                    <a:pt x="48" y="196"/>
                  </a:lnTo>
                  <a:lnTo>
                    <a:pt x="38" y="214"/>
                  </a:lnTo>
                  <a:lnTo>
                    <a:pt x="29" y="233"/>
                  </a:lnTo>
                  <a:lnTo>
                    <a:pt x="29" y="233"/>
                  </a:lnTo>
                  <a:lnTo>
                    <a:pt x="22" y="252"/>
                  </a:lnTo>
                  <a:lnTo>
                    <a:pt x="17" y="270"/>
                  </a:lnTo>
                  <a:lnTo>
                    <a:pt x="15" y="287"/>
                  </a:lnTo>
                  <a:lnTo>
                    <a:pt x="14" y="304"/>
                  </a:lnTo>
                  <a:lnTo>
                    <a:pt x="14" y="304"/>
                  </a:lnTo>
                  <a:lnTo>
                    <a:pt x="15" y="313"/>
                  </a:lnTo>
                  <a:lnTo>
                    <a:pt x="17" y="322"/>
                  </a:lnTo>
                  <a:lnTo>
                    <a:pt x="20" y="329"/>
                  </a:lnTo>
                  <a:lnTo>
                    <a:pt x="24" y="336"/>
                  </a:lnTo>
                  <a:lnTo>
                    <a:pt x="29" y="342"/>
                  </a:lnTo>
                  <a:lnTo>
                    <a:pt x="34" y="347"/>
                  </a:lnTo>
                  <a:lnTo>
                    <a:pt x="41" y="352"/>
                  </a:lnTo>
                  <a:lnTo>
                    <a:pt x="48" y="356"/>
                  </a:lnTo>
                  <a:lnTo>
                    <a:pt x="48" y="356"/>
                  </a:lnTo>
                  <a:lnTo>
                    <a:pt x="50" y="357"/>
                  </a:lnTo>
                  <a:lnTo>
                    <a:pt x="52" y="360"/>
                  </a:lnTo>
                  <a:lnTo>
                    <a:pt x="52" y="360"/>
                  </a:lnTo>
                  <a:lnTo>
                    <a:pt x="52" y="362"/>
                  </a:lnTo>
                  <a:lnTo>
                    <a:pt x="52" y="365"/>
                  </a:lnTo>
                  <a:lnTo>
                    <a:pt x="52" y="365"/>
                  </a:lnTo>
                  <a:lnTo>
                    <a:pt x="50" y="367"/>
                  </a:lnTo>
                  <a:lnTo>
                    <a:pt x="48" y="369"/>
                  </a:lnTo>
                  <a:lnTo>
                    <a:pt x="48" y="369"/>
                  </a:lnTo>
                  <a:lnTo>
                    <a:pt x="45" y="370"/>
                  </a:lnTo>
                  <a:lnTo>
                    <a:pt x="42" y="369"/>
                  </a:lnTo>
                  <a:lnTo>
                    <a:pt x="42" y="369"/>
                  </a:lnTo>
                  <a:lnTo>
                    <a:pt x="33" y="365"/>
                  </a:lnTo>
                  <a:lnTo>
                    <a:pt x="25" y="359"/>
                  </a:lnTo>
                  <a:lnTo>
                    <a:pt x="18" y="352"/>
                  </a:lnTo>
                  <a:lnTo>
                    <a:pt x="12" y="345"/>
                  </a:lnTo>
                  <a:lnTo>
                    <a:pt x="7" y="336"/>
                  </a:lnTo>
                  <a:lnTo>
                    <a:pt x="3" y="327"/>
                  </a:lnTo>
                  <a:lnTo>
                    <a:pt x="1" y="316"/>
                  </a:lnTo>
                  <a:lnTo>
                    <a:pt x="0" y="305"/>
                  </a:lnTo>
                  <a:lnTo>
                    <a:pt x="0" y="305"/>
                  </a:lnTo>
                  <a:lnTo>
                    <a:pt x="0" y="296"/>
                  </a:lnTo>
                  <a:lnTo>
                    <a:pt x="0" y="286"/>
                  </a:lnTo>
                  <a:lnTo>
                    <a:pt x="3" y="267"/>
                  </a:lnTo>
                  <a:lnTo>
                    <a:pt x="8" y="248"/>
                  </a:lnTo>
                  <a:lnTo>
                    <a:pt x="15" y="227"/>
                  </a:lnTo>
                  <a:lnTo>
                    <a:pt x="15" y="227"/>
                  </a:lnTo>
                  <a:lnTo>
                    <a:pt x="25" y="207"/>
                  </a:lnTo>
                  <a:lnTo>
                    <a:pt x="36" y="188"/>
                  </a:lnTo>
                  <a:lnTo>
                    <a:pt x="48" y="170"/>
                  </a:lnTo>
                  <a:lnTo>
                    <a:pt x="62" y="152"/>
                  </a:lnTo>
                  <a:lnTo>
                    <a:pt x="62" y="152"/>
                  </a:lnTo>
                  <a:lnTo>
                    <a:pt x="78" y="135"/>
                  </a:lnTo>
                  <a:lnTo>
                    <a:pt x="93" y="119"/>
                  </a:lnTo>
                  <a:lnTo>
                    <a:pt x="110" y="105"/>
                  </a:lnTo>
                  <a:lnTo>
                    <a:pt x="128" y="91"/>
                  </a:lnTo>
                  <a:lnTo>
                    <a:pt x="128" y="91"/>
                  </a:lnTo>
                  <a:lnTo>
                    <a:pt x="146" y="79"/>
                  </a:lnTo>
                  <a:lnTo>
                    <a:pt x="165" y="67"/>
                  </a:lnTo>
                  <a:lnTo>
                    <a:pt x="184" y="57"/>
                  </a:lnTo>
                  <a:lnTo>
                    <a:pt x="204" y="47"/>
                  </a:lnTo>
                  <a:lnTo>
                    <a:pt x="204" y="47"/>
                  </a:lnTo>
                  <a:lnTo>
                    <a:pt x="224" y="38"/>
                  </a:lnTo>
                  <a:lnTo>
                    <a:pt x="244" y="30"/>
                  </a:lnTo>
                  <a:lnTo>
                    <a:pt x="265" y="23"/>
                  </a:lnTo>
                  <a:lnTo>
                    <a:pt x="286" y="17"/>
                  </a:lnTo>
                  <a:lnTo>
                    <a:pt x="286" y="17"/>
                  </a:lnTo>
                  <a:lnTo>
                    <a:pt x="274" y="16"/>
                  </a:lnTo>
                  <a:lnTo>
                    <a:pt x="259" y="15"/>
                  </a:lnTo>
                  <a:lnTo>
                    <a:pt x="259" y="15"/>
                  </a:lnTo>
                  <a:lnTo>
                    <a:pt x="224" y="15"/>
                  </a:lnTo>
                  <a:lnTo>
                    <a:pt x="212" y="15"/>
                  </a:lnTo>
                  <a:lnTo>
                    <a:pt x="203" y="17"/>
                  </a:lnTo>
                  <a:lnTo>
                    <a:pt x="203" y="17"/>
                  </a:lnTo>
                  <a:lnTo>
                    <a:pt x="200" y="17"/>
                  </a:lnTo>
                  <a:lnTo>
                    <a:pt x="198" y="16"/>
                  </a:lnTo>
                  <a:lnTo>
                    <a:pt x="198" y="16"/>
                  </a:lnTo>
                  <a:lnTo>
                    <a:pt x="196" y="14"/>
                  </a:lnTo>
                  <a:lnTo>
                    <a:pt x="194" y="12"/>
                  </a:lnTo>
                  <a:lnTo>
                    <a:pt x="194" y="12"/>
                  </a:lnTo>
                  <a:lnTo>
                    <a:pt x="194" y="9"/>
                  </a:lnTo>
                  <a:lnTo>
                    <a:pt x="195" y="6"/>
                  </a:lnTo>
                  <a:lnTo>
                    <a:pt x="195" y="6"/>
                  </a:lnTo>
                  <a:lnTo>
                    <a:pt x="197" y="4"/>
                  </a:lnTo>
                  <a:lnTo>
                    <a:pt x="200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2400" kern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7448BA6-65E4-32ED-B98A-24C272005C98}"/>
              </a:ext>
            </a:extLst>
          </p:cNvPr>
          <p:cNvSpPr txBox="1"/>
          <p:nvPr/>
        </p:nvSpPr>
        <p:spPr>
          <a:xfrm>
            <a:off x="-2637129" y="933289"/>
            <a:ext cx="10011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鼠标触碰时，呈现数据点对应的数值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85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7A0A1-C3B1-9EC8-B1C4-9DAADBF66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6943CD5E-B0CB-5154-3B54-6EA94C98303E}"/>
              </a:ext>
            </a:extLst>
          </p:cNvPr>
          <p:cNvGrpSpPr/>
          <p:nvPr/>
        </p:nvGrpSpPr>
        <p:grpSpPr>
          <a:xfrm rot="16200000" flipH="1">
            <a:off x="6156063" y="-3125999"/>
            <a:ext cx="3419009" cy="12595326"/>
            <a:chOff x="7122607" y="-4944730"/>
            <a:chExt cx="6733275" cy="1259532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34353CD-D301-639E-69EC-7B7ADE029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5164" y="-4906223"/>
              <a:ext cx="3660718" cy="12556819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1F014CE-CE46-51EA-6C5A-C29A97DD5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122607" y="-4944730"/>
              <a:ext cx="3660717" cy="12556819"/>
            </a:xfrm>
            <a:prstGeom prst="rect">
              <a:avLst/>
            </a:prstGeom>
          </p:spPr>
        </p:pic>
      </p:grpSp>
      <p:sp>
        <p:nvSpPr>
          <p:cNvPr id="2" name="Rectangle 17">
            <a:extLst>
              <a:ext uri="{FF2B5EF4-FFF2-40B4-BE49-F238E27FC236}">
                <a16:creationId xmlns:a16="http://schemas.microsoft.com/office/drawing/2014/main" id="{1C7BDF1F-D96A-E0B0-717E-66D10E0817FF}"/>
              </a:ext>
            </a:extLst>
          </p:cNvPr>
          <p:cNvSpPr/>
          <p:nvPr/>
        </p:nvSpPr>
        <p:spPr>
          <a:xfrm>
            <a:off x="241072" y="306010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技术四：灵活的指标处理</a:t>
            </a:r>
          </a:p>
        </p:txBody>
      </p:sp>
      <p:pic>
        <p:nvPicPr>
          <p:cNvPr id="6" name="图片 5" descr="图表, 雷达图&#10;&#10;AI 生成的内容可能不正确。">
            <a:extLst>
              <a:ext uri="{FF2B5EF4-FFF2-40B4-BE49-F238E27FC236}">
                <a16:creationId xmlns:a16="http://schemas.microsoft.com/office/drawing/2014/main" id="{5E308537-C97D-B2C1-21DE-0474FC62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69" y="910346"/>
            <a:ext cx="3673331" cy="50373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3E74FC4-12EC-6FAE-6F67-5C612A3395B8}"/>
              </a:ext>
            </a:extLst>
          </p:cNvPr>
          <p:cNvSpPr txBox="1"/>
          <p:nvPr/>
        </p:nvSpPr>
        <p:spPr>
          <a:xfrm>
            <a:off x="4426226" y="912918"/>
            <a:ext cx="31076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为了更好地呈现整体形势，将部分指标进行缩放，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鼠标触碰时显示真实值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9" name="图片 8" descr="图表, 饼图&#10;&#10;AI 生成的内容可能不正确。">
            <a:extLst>
              <a:ext uri="{FF2B5EF4-FFF2-40B4-BE49-F238E27FC236}">
                <a16:creationId xmlns:a16="http://schemas.microsoft.com/office/drawing/2014/main" id="{83078484-4845-0000-4C83-9D97B540C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780" y="910346"/>
            <a:ext cx="3711085" cy="51296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F7B374E-AF71-E6A2-49D4-7D3F239C09C1}"/>
              </a:ext>
            </a:extLst>
          </p:cNvPr>
          <p:cNvSpPr txBox="1"/>
          <p:nvPr/>
        </p:nvSpPr>
        <p:spPr>
          <a:xfrm>
            <a:off x="4426225" y="4507079"/>
            <a:ext cx="31076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将已经计算好的指标再按照一定要求分组安排，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得到全新意义的时序图像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Freeform 2591">
            <a:extLst>
              <a:ext uri="{FF2B5EF4-FFF2-40B4-BE49-F238E27FC236}">
                <a16:creationId xmlns:a16="http://schemas.microsoft.com/office/drawing/2014/main" id="{AF2D5A86-F9F6-ED62-EF55-F4F7F7ACA405}"/>
              </a:ext>
            </a:extLst>
          </p:cNvPr>
          <p:cNvSpPr/>
          <p:nvPr/>
        </p:nvSpPr>
        <p:spPr bwMode="auto">
          <a:xfrm rot="13502061">
            <a:off x="4645789" y="1658088"/>
            <a:ext cx="406515" cy="789173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Freeform 2591">
            <a:extLst>
              <a:ext uri="{FF2B5EF4-FFF2-40B4-BE49-F238E27FC236}">
                <a16:creationId xmlns:a16="http://schemas.microsoft.com/office/drawing/2014/main" id="{7D85B07A-E510-3F15-C738-321CB31F0EEA}"/>
              </a:ext>
            </a:extLst>
          </p:cNvPr>
          <p:cNvSpPr/>
          <p:nvPr/>
        </p:nvSpPr>
        <p:spPr bwMode="auto">
          <a:xfrm rot="2856161">
            <a:off x="7037300" y="3831444"/>
            <a:ext cx="406515" cy="789173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052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30674-D1A4-F5B2-CC36-D08CF896F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1291C53-5547-6E99-DA20-B338FE613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18819" y="-1015180"/>
            <a:ext cx="3554361" cy="1219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316C7A-340B-F04F-109E-F3376215E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 flipV="1">
            <a:off x="4381500" y="-4381500"/>
            <a:ext cx="3429000" cy="12192000"/>
          </a:xfrm>
          <a:prstGeom prst="rect">
            <a:avLst/>
          </a:prstGeom>
        </p:spPr>
      </p:pic>
      <p:sp>
        <p:nvSpPr>
          <p:cNvPr id="10" name="箭头: V 形 9">
            <a:extLst>
              <a:ext uri="{FF2B5EF4-FFF2-40B4-BE49-F238E27FC236}">
                <a16:creationId xmlns:a16="http://schemas.microsoft.com/office/drawing/2014/main" id="{4A13CC01-2ACB-9F3F-EDE8-EB909C98C2A3}"/>
              </a:ext>
            </a:extLst>
          </p:cNvPr>
          <p:cNvSpPr/>
          <p:nvPr/>
        </p:nvSpPr>
        <p:spPr>
          <a:xfrm rot="5400000">
            <a:off x="5980133" y="6005258"/>
            <a:ext cx="231732" cy="538620"/>
          </a:xfrm>
          <a:prstGeom prst="chevron">
            <a:avLst>
              <a:gd name="adj" fmla="val 768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E7859F-D67D-B50A-C5A2-950586384251}"/>
              </a:ext>
            </a:extLst>
          </p:cNvPr>
          <p:cNvSpPr txBox="1"/>
          <p:nvPr/>
        </p:nvSpPr>
        <p:spPr>
          <a:xfrm>
            <a:off x="2521214" y="2235481"/>
            <a:ext cx="4023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gradFill>
                  <a:gsLst>
                    <a:gs pos="0">
                      <a:srgbClr val="E1EDFB"/>
                    </a:gs>
                    <a:gs pos="100000">
                      <a:srgbClr val="F0F6FD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04</a:t>
            </a:r>
            <a:endParaRPr lang="zh-CN" altLang="en-US" sz="13800" dirty="0">
              <a:gradFill>
                <a:gsLst>
                  <a:gs pos="0">
                    <a:srgbClr val="E1EDFB"/>
                  </a:gs>
                  <a:gs pos="100000">
                    <a:srgbClr val="F0F6FD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268B47-CA55-4692-778D-19449566C1B6}"/>
              </a:ext>
            </a:extLst>
          </p:cNvPr>
          <p:cNvSpPr txBox="1"/>
          <p:nvPr/>
        </p:nvSpPr>
        <p:spPr>
          <a:xfrm>
            <a:off x="5418361" y="2472642"/>
            <a:ext cx="4891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n w="3175">
                  <a:noFill/>
                </a:ln>
                <a:solidFill>
                  <a:srgbClr val="F8FBFE"/>
                </a:solidFill>
                <a:cs typeface="+mn-ea"/>
                <a:sym typeface="+mn-lt"/>
              </a:rPr>
              <a:t>项目快照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149F802-C05F-3AF4-207B-4851212F3741}"/>
              </a:ext>
            </a:extLst>
          </p:cNvPr>
          <p:cNvSpPr/>
          <p:nvPr/>
        </p:nvSpPr>
        <p:spPr>
          <a:xfrm>
            <a:off x="6338814" y="3206462"/>
            <a:ext cx="3050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Glimpse</a:t>
            </a:r>
          </a:p>
        </p:txBody>
      </p:sp>
    </p:spTree>
    <p:extLst>
      <p:ext uri="{BB962C8B-B14F-4D97-AF65-F5344CB8AC3E}">
        <p14:creationId xmlns:p14="http://schemas.microsoft.com/office/powerpoint/2010/main" val="90388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 xmlns:p15="http://schemas.microsoft.com/office/powerpoint/2012/main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420BC-EABC-DA44-DDB9-B266D8387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, 图表, 应用程序&#10;&#10;AI 生成的内容可能不正确。">
            <a:extLst>
              <a:ext uri="{FF2B5EF4-FFF2-40B4-BE49-F238E27FC236}">
                <a16:creationId xmlns:a16="http://schemas.microsoft.com/office/drawing/2014/main" id="{F485A5B5-7874-535C-FC5B-5B165AEBD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1" y="0"/>
            <a:ext cx="6094567" cy="6858000"/>
          </a:xfrm>
          <a:prstGeom prst="rect">
            <a:avLst/>
          </a:prstGeom>
        </p:spPr>
      </p:pic>
      <p:pic>
        <p:nvPicPr>
          <p:cNvPr id="11" name="图片 10" descr="图形用户界面, 应用程序, Word&#10;&#10;AI 生成的内容可能不正确。">
            <a:extLst>
              <a:ext uri="{FF2B5EF4-FFF2-40B4-BE49-F238E27FC236}">
                <a16:creationId xmlns:a16="http://schemas.microsoft.com/office/drawing/2014/main" id="{FD2C204A-E668-0E56-F453-9BE36347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589" y="0"/>
            <a:ext cx="6420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1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67D9B-4156-94A2-3A38-5F6DC755F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图表, 应用程序, Teams&#10;&#10;AI 生成的内容可能不正确。">
            <a:extLst>
              <a:ext uri="{FF2B5EF4-FFF2-40B4-BE49-F238E27FC236}">
                <a16:creationId xmlns:a16="http://schemas.microsoft.com/office/drawing/2014/main" id="{2D19FFD6-4364-8958-8C37-CEEB87B8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82" y="0"/>
            <a:ext cx="5591944" cy="6858000"/>
          </a:xfrm>
          <a:prstGeom prst="rect">
            <a:avLst/>
          </a:prstGeom>
        </p:spPr>
      </p:pic>
      <p:pic>
        <p:nvPicPr>
          <p:cNvPr id="9" name="图片 8" descr="图形用户界面, 图表&#10;&#10;AI 生成的内容可能不正确。">
            <a:extLst>
              <a:ext uri="{FF2B5EF4-FFF2-40B4-BE49-F238E27FC236}">
                <a16:creationId xmlns:a16="http://schemas.microsoft.com/office/drawing/2014/main" id="{C7E925DC-3ACA-FED1-10F7-DE9665392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26" y="0"/>
            <a:ext cx="6024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4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0C9C9-DD0F-8A65-4D35-690790E82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87C84BF-995F-6BEB-A840-AA1EF0940701}"/>
              </a:ext>
            </a:extLst>
          </p:cNvPr>
          <p:cNvGrpSpPr/>
          <p:nvPr/>
        </p:nvGrpSpPr>
        <p:grpSpPr>
          <a:xfrm rot="5400000" flipH="1">
            <a:off x="5231732" y="-604144"/>
            <a:ext cx="6149009" cy="12595326"/>
            <a:chOff x="7122607" y="-4944730"/>
            <a:chExt cx="6733271" cy="1259532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ECFF069-AD2F-377B-E56B-26A5DB31D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5161" y="-4906223"/>
              <a:ext cx="3660717" cy="1255681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0D2337A-BF57-7909-CBA9-1E356F885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122607" y="-4944730"/>
              <a:ext cx="3660717" cy="12556819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8E13846-67C8-A544-D6F3-30965300B6F8}"/>
              </a:ext>
            </a:extLst>
          </p:cNvPr>
          <p:cNvGrpSpPr/>
          <p:nvPr/>
        </p:nvGrpSpPr>
        <p:grpSpPr>
          <a:xfrm rot="16200000" flipH="1">
            <a:off x="3718367" y="-5853766"/>
            <a:ext cx="6149009" cy="12595326"/>
            <a:chOff x="7122607" y="-4944730"/>
            <a:chExt cx="6733272" cy="125953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C9252C5-5D68-E2A3-13B2-B45977B0D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5162" y="-4906223"/>
              <a:ext cx="3660717" cy="1255681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0966CDD-B690-D18F-7D14-F8B350B7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122607" y="-4944730"/>
              <a:ext cx="3660717" cy="12556819"/>
            </a:xfrm>
            <a:prstGeom prst="rect">
              <a:avLst/>
            </a:prstGeom>
          </p:spPr>
        </p:pic>
      </p:grpSp>
      <p:pic>
        <p:nvPicPr>
          <p:cNvPr id="2" name="图片 1" descr="图形用户界面, 图表, 应用程序&#10;&#10;AI 生成的内容可能不正确。">
            <a:extLst>
              <a:ext uri="{FF2B5EF4-FFF2-40B4-BE49-F238E27FC236}">
                <a16:creationId xmlns:a16="http://schemas.microsoft.com/office/drawing/2014/main" id="{FE28DD1B-5364-02E0-EFD0-BF4372160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27380" cy="686147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9CDC52-7930-F81C-B033-36BAA6127712}"/>
              </a:ext>
            </a:extLst>
          </p:cNvPr>
          <p:cNvSpPr txBox="1"/>
          <p:nvPr/>
        </p:nvSpPr>
        <p:spPr>
          <a:xfrm>
            <a:off x="4068472" y="2821724"/>
            <a:ext cx="10011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To be continued…</a:t>
            </a:r>
          </a:p>
        </p:txBody>
      </p:sp>
    </p:spTree>
    <p:extLst>
      <p:ext uri="{BB962C8B-B14F-4D97-AF65-F5344CB8AC3E}">
        <p14:creationId xmlns:p14="http://schemas.microsoft.com/office/powerpoint/2010/main" val="9724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C355C-57D7-22CD-0854-52AEE435B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BA1026FA-80EF-9550-6DCA-E8587AAAA2F7}"/>
              </a:ext>
            </a:extLst>
          </p:cNvPr>
          <p:cNvGrpSpPr/>
          <p:nvPr/>
        </p:nvGrpSpPr>
        <p:grpSpPr>
          <a:xfrm rot="18557420">
            <a:off x="2367705" y="4915656"/>
            <a:ext cx="12919498" cy="3440672"/>
            <a:chOff x="-5617185" y="3802512"/>
            <a:chExt cx="12919498" cy="3440672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9DEBD19-EB54-5FDF-E27A-AD0E0AD5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835760">
              <a:off x="-2102071" y="835154"/>
              <a:ext cx="2892916" cy="9923144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7BE1FAC-3D34-E0A6-6A42-97A46B08D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7892325">
              <a:off x="894283" y="287398"/>
              <a:ext cx="2892916" cy="9923144"/>
            </a:xfrm>
            <a:prstGeom prst="rect">
              <a:avLst/>
            </a:prstGeom>
          </p:spPr>
        </p:pic>
      </p:grpSp>
      <p:sp>
        <p:nvSpPr>
          <p:cNvPr id="27" name="Google Shape;86;p19">
            <a:extLst>
              <a:ext uri="{FF2B5EF4-FFF2-40B4-BE49-F238E27FC236}">
                <a16:creationId xmlns:a16="http://schemas.microsoft.com/office/drawing/2014/main" id="{275D3B00-1F2B-BB14-DF45-FDAF8D4A46C5}"/>
              </a:ext>
            </a:extLst>
          </p:cNvPr>
          <p:cNvSpPr txBox="1"/>
          <p:nvPr/>
        </p:nvSpPr>
        <p:spPr>
          <a:xfrm>
            <a:off x="4244572" y="177191"/>
            <a:ext cx="3276037" cy="68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sz="4000" b="1" dirty="0">
                <a:solidFill>
                  <a:schemeClr val="bg1">
                    <a:lumMod val="95000"/>
                  </a:schemeClr>
                </a:solidFill>
              </a:rPr>
              <a:t>项目核心价值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716335-F0A7-446C-26F9-483160BBF20A}"/>
              </a:ext>
            </a:extLst>
          </p:cNvPr>
          <p:cNvSpPr txBox="1"/>
          <p:nvPr/>
        </p:nvSpPr>
        <p:spPr>
          <a:xfrm>
            <a:off x="-125897" y="1167123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技术价值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开源协作网络分析的完整解决方案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方法论创新 ：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整合了网络科学、社区检测和时间序列分析，形成了一套完整的开源协作网络研究框架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技术栈示范 ：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展示了如何将Python、</a:t>
            </a:r>
            <a:r>
              <a:rPr lang="en-US" altLang="zh-CN" dirty="0" err="1">
                <a:solidFill>
                  <a:schemeClr val="bg1"/>
                </a:solidFill>
              </a:rPr>
              <a:t>EasyGraph</a:t>
            </a:r>
            <a:r>
              <a:rPr lang="zh-CN" altLang="en-US" dirty="0">
                <a:solidFill>
                  <a:schemeClr val="bg1"/>
                </a:solidFill>
              </a:rPr>
              <a:t>数据处理和图构建与现代Web可视化相结合，构建高效的数据分析可视化平台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可复用组件 ：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核心功能模块化设计，便于其他开源项目复用和扩展 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356204-B8BB-8977-69CD-462F8B94F68F}"/>
              </a:ext>
            </a:extLst>
          </p:cNvPr>
          <p:cNvSpPr txBox="1"/>
          <p:nvPr/>
        </p:nvSpPr>
        <p:spPr>
          <a:xfrm>
            <a:off x="6407425" y="1667119"/>
            <a:ext cx="618876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社区价值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赋能开源生态健康发展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社区洞察 ：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帮助开源社区管理者理解社区结构、演化趋势和核心贡献者，制定更有效的社区发展策略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贡献者激励 ：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通过数据可视化展示开发者的贡献和影响力，增强开发者的归属感和成就感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协作优化 ：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揭示协作模式和瓶颈，促进更高效的跨领域合作 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B14F6B-DEDF-DF97-496A-9B4829C1B179}"/>
              </a:ext>
            </a:extLst>
          </p:cNvPr>
          <p:cNvSpPr txBox="1"/>
          <p:nvPr/>
        </p:nvSpPr>
        <p:spPr>
          <a:xfrm>
            <a:off x="1615383" y="4372485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商业价值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辅助开源人才战略决策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人才发现 ：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识别具有影响力的开源开发者和技术专家，为企业招聘提供数据支持合作机会 ：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发现不同技术领域之间的协作机会，辅助企业制定技术合作和生态战略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风险预警 ：监测社区活跃度和核心开发者流动情况，提前预警潜在的社区健康问题</a:t>
            </a:r>
          </a:p>
        </p:txBody>
      </p:sp>
      <p:sp>
        <p:nvSpPr>
          <p:cNvPr id="12" name="Freeform 2591">
            <a:extLst>
              <a:ext uri="{FF2B5EF4-FFF2-40B4-BE49-F238E27FC236}">
                <a16:creationId xmlns:a16="http://schemas.microsoft.com/office/drawing/2014/main" id="{710CE927-318B-B544-C7E8-CA41B7FB1CF0}"/>
              </a:ext>
            </a:extLst>
          </p:cNvPr>
          <p:cNvSpPr/>
          <p:nvPr/>
        </p:nvSpPr>
        <p:spPr bwMode="auto">
          <a:xfrm rot="4780852">
            <a:off x="6010924" y="645738"/>
            <a:ext cx="913910" cy="1625341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Freeform 2591">
            <a:extLst>
              <a:ext uri="{FF2B5EF4-FFF2-40B4-BE49-F238E27FC236}">
                <a16:creationId xmlns:a16="http://schemas.microsoft.com/office/drawing/2014/main" id="{39520027-7F29-D1D5-9DE7-E4500B30C23D}"/>
              </a:ext>
            </a:extLst>
          </p:cNvPr>
          <p:cNvSpPr/>
          <p:nvPr/>
        </p:nvSpPr>
        <p:spPr bwMode="auto">
          <a:xfrm rot="13854542">
            <a:off x="8065792" y="4087410"/>
            <a:ext cx="839252" cy="1636521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Freeform 2591">
            <a:extLst>
              <a:ext uri="{FF2B5EF4-FFF2-40B4-BE49-F238E27FC236}">
                <a16:creationId xmlns:a16="http://schemas.microsoft.com/office/drawing/2014/main" id="{76D90039-CD64-B5E1-F622-8503224E02C0}"/>
              </a:ext>
            </a:extLst>
          </p:cNvPr>
          <p:cNvSpPr/>
          <p:nvPr/>
        </p:nvSpPr>
        <p:spPr bwMode="auto">
          <a:xfrm rot="17032147">
            <a:off x="1809719" y="3554224"/>
            <a:ext cx="839252" cy="1636521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323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2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8B77C6-EE10-4A31-B0A3-BEE4738AE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18816" y="-1015181"/>
            <a:ext cx="3554361" cy="1219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038334-2C1D-4BC4-8E46-67C930782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 flipV="1">
            <a:off x="4381499" y="-4270579"/>
            <a:ext cx="3429000" cy="12192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E52608C-1F53-43ED-A782-E51250605CA8}"/>
              </a:ext>
            </a:extLst>
          </p:cNvPr>
          <p:cNvSpPr/>
          <p:nvPr/>
        </p:nvSpPr>
        <p:spPr>
          <a:xfrm>
            <a:off x="2781459" y="2182505"/>
            <a:ext cx="645427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cs typeface="+mn-ea"/>
                <a:sym typeface="+mn-lt"/>
              </a:rPr>
              <a:t>Thank you</a:t>
            </a:r>
            <a:endParaRPr lang="zh-CN" altLang="en-US" sz="7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箭头: V 形 9">
            <a:extLst>
              <a:ext uri="{FF2B5EF4-FFF2-40B4-BE49-F238E27FC236}">
                <a16:creationId xmlns:a16="http://schemas.microsoft.com/office/drawing/2014/main" id="{ADECF1D8-16DE-49B2-A88A-574127AB1734}"/>
              </a:ext>
            </a:extLst>
          </p:cNvPr>
          <p:cNvSpPr/>
          <p:nvPr/>
        </p:nvSpPr>
        <p:spPr>
          <a:xfrm rot="5400000">
            <a:off x="5980133" y="6005258"/>
            <a:ext cx="231732" cy="538620"/>
          </a:xfrm>
          <a:prstGeom prst="chevron">
            <a:avLst>
              <a:gd name="adj" fmla="val 768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9797" y="3552791"/>
            <a:ext cx="16209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队伍名称：珀修斯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sz="1400" b="1" kern="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dirty="0">
                <a:solidFill>
                  <a:schemeClr val="bg1"/>
                </a:solidFill>
              </a:rPr>
              <a:t>队长：毛浩然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Freeform 26">
            <a:extLst>
              <a:ext uri="{FF2B5EF4-FFF2-40B4-BE49-F238E27FC236}">
                <a16:creationId xmlns:a16="http://schemas.microsoft.com/office/drawing/2014/main" id="{DBE413A3-5615-146A-C70D-58A589B41191}"/>
              </a:ext>
            </a:extLst>
          </p:cNvPr>
          <p:cNvSpPr>
            <a:spLocks noEditPoints="1"/>
          </p:cNvSpPr>
          <p:nvPr/>
        </p:nvSpPr>
        <p:spPr bwMode="auto">
          <a:xfrm>
            <a:off x="4630632" y="3645544"/>
            <a:ext cx="533504" cy="533504"/>
          </a:xfrm>
          <a:custGeom>
            <a:avLst/>
            <a:gdLst>
              <a:gd name="T0" fmla="*/ 96 w 660"/>
              <a:gd name="T1" fmla="*/ 96 h 660"/>
              <a:gd name="T2" fmla="*/ 96 w 660"/>
              <a:gd name="T3" fmla="*/ 563 h 660"/>
              <a:gd name="T4" fmla="*/ 563 w 660"/>
              <a:gd name="T5" fmla="*/ 563 h 660"/>
              <a:gd name="T6" fmla="*/ 563 w 660"/>
              <a:gd name="T7" fmla="*/ 96 h 660"/>
              <a:gd name="T8" fmla="*/ 578 w 660"/>
              <a:gd name="T9" fmla="*/ 180 h 660"/>
              <a:gd name="T10" fmla="*/ 465 w 660"/>
              <a:gd name="T11" fmla="*/ 120 h 660"/>
              <a:gd name="T12" fmla="*/ 380 w 660"/>
              <a:gd name="T13" fmla="*/ 44 h 660"/>
              <a:gd name="T14" fmla="*/ 578 w 660"/>
              <a:gd name="T15" fmla="*/ 180 h 660"/>
              <a:gd name="T16" fmla="*/ 482 w 660"/>
              <a:gd name="T17" fmla="*/ 474 h 660"/>
              <a:gd name="T18" fmla="*/ 619 w 660"/>
              <a:gd name="T19" fmla="*/ 340 h 660"/>
              <a:gd name="T20" fmla="*/ 341 w 660"/>
              <a:gd name="T21" fmla="*/ 619 h 660"/>
              <a:gd name="T22" fmla="*/ 340 w 660"/>
              <a:gd name="T23" fmla="*/ 548 h 660"/>
              <a:gd name="T24" fmla="*/ 440 w 660"/>
              <a:gd name="T25" fmla="*/ 506 h 660"/>
              <a:gd name="T26" fmla="*/ 220 w 660"/>
              <a:gd name="T27" fmla="*/ 506 h 660"/>
              <a:gd name="T28" fmla="*/ 320 w 660"/>
              <a:gd name="T29" fmla="*/ 548 h 660"/>
              <a:gd name="T30" fmla="*/ 319 w 660"/>
              <a:gd name="T31" fmla="*/ 619 h 660"/>
              <a:gd name="T32" fmla="*/ 65 w 660"/>
              <a:gd name="T33" fmla="*/ 213 h 660"/>
              <a:gd name="T34" fmla="*/ 151 w 660"/>
              <a:gd name="T35" fmla="*/ 281 h 660"/>
              <a:gd name="T36" fmla="*/ 40 w 660"/>
              <a:gd name="T37" fmla="*/ 320 h 660"/>
              <a:gd name="T38" fmla="*/ 319 w 660"/>
              <a:gd name="T39" fmla="*/ 40 h 660"/>
              <a:gd name="T40" fmla="*/ 320 w 660"/>
              <a:gd name="T41" fmla="*/ 147 h 660"/>
              <a:gd name="T42" fmla="*/ 319 w 660"/>
              <a:gd name="T43" fmla="*/ 40 h 660"/>
              <a:gd name="T44" fmla="*/ 419 w 660"/>
              <a:gd name="T45" fmla="*/ 151 h 660"/>
              <a:gd name="T46" fmla="*/ 340 w 660"/>
              <a:gd name="T47" fmla="*/ 40 h 660"/>
              <a:gd name="T48" fmla="*/ 429 w 660"/>
              <a:gd name="T49" fmla="*/ 135 h 660"/>
              <a:gd name="T50" fmla="*/ 416 w 660"/>
              <a:gd name="T51" fmla="*/ 177 h 660"/>
              <a:gd name="T52" fmla="*/ 471 w 660"/>
              <a:gd name="T53" fmla="*/ 219 h 660"/>
              <a:gd name="T54" fmla="*/ 340 w 660"/>
              <a:gd name="T55" fmla="*/ 320 h 660"/>
              <a:gd name="T56" fmla="*/ 488 w 660"/>
              <a:gd name="T57" fmla="*/ 169 h 660"/>
              <a:gd name="T58" fmla="*/ 442 w 660"/>
              <a:gd name="T59" fmla="*/ 169 h 660"/>
              <a:gd name="T60" fmla="*/ 488 w 660"/>
              <a:gd name="T61" fmla="*/ 169 h 660"/>
              <a:gd name="T62" fmla="*/ 320 w 660"/>
              <a:gd name="T63" fmla="*/ 320 h 660"/>
              <a:gd name="T64" fmla="*/ 173 w 660"/>
              <a:gd name="T65" fmla="*/ 282 h 660"/>
              <a:gd name="T66" fmla="*/ 320 w 660"/>
              <a:gd name="T67" fmla="*/ 173 h 660"/>
              <a:gd name="T68" fmla="*/ 159 w 660"/>
              <a:gd name="T69" fmla="*/ 352 h 660"/>
              <a:gd name="T70" fmla="*/ 159 w 660"/>
              <a:gd name="T71" fmla="*/ 307 h 660"/>
              <a:gd name="T72" fmla="*/ 40 w 660"/>
              <a:gd name="T73" fmla="*/ 340 h 660"/>
              <a:gd name="T74" fmla="*/ 151 w 660"/>
              <a:gd name="T75" fmla="*/ 379 h 660"/>
              <a:gd name="T76" fmla="*/ 65 w 660"/>
              <a:gd name="T77" fmla="*/ 447 h 660"/>
              <a:gd name="T78" fmla="*/ 173 w 660"/>
              <a:gd name="T79" fmla="*/ 377 h 660"/>
              <a:gd name="T80" fmla="*/ 320 w 660"/>
              <a:gd name="T81" fmla="*/ 340 h 660"/>
              <a:gd name="T82" fmla="*/ 282 w 660"/>
              <a:gd name="T83" fmla="*/ 486 h 660"/>
              <a:gd name="T84" fmla="*/ 173 w 660"/>
              <a:gd name="T85" fmla="*/ 377 h 660"/>
              <a:gd name="T86" fmla="*/ 330 w 660"/>
              <a:gd name="T87" fmla="*/ 523 h 660"/>
              <a:gd name="T88" fmla="*/ 330 w 660"/>
              <a:gd name="T89" fmla="*/ 477 h 660"/>
              <a:gd name="T90" fmla="*/ 377 w 660"/>
              <a:gd name="T91" fmla="*/ 486 h 660"/>
              <a:gd name="T92" fmla="*/ 340 w 660"/>
              <a:gd name="T93" fmla="*/ 340 h 660"/>
              <a:gd name="T94" fmla="*/ 455 w 660"/>
              <a:gd name="T95" fmla="*/ 478 h 660"/>
              <a:gd name="T96" fmla="*/ 512 w 660"/>
              <a:gd name="T97" fmla="*/ 320 h 660"/>
              <a:gd name="T98" fmla="*/ 510 w 660"/>
              <a:gd name="T99" fmla="*/ 191 h 660"/>
              <a:gd name="T100" fmla="*/ 619 w 660"/>
              <a:gd name="T101" fmla="*/ 320 h 660"/>
              <a:gd name="T102" fmla="*/ 125 w 660"/>
              <a:gd name="T103" fmla="*/ 125 h 660"/>
              <a:gd name="T104" fmla="*/ 195 w 660"/>
              <a:gd name="T105" fmla="*/ 151 h 660"/>
              <a:gd name="T106" fmla="*/ 81 w 660"/>
              <a:gd name="T107" fmla="*/ 180 h 660"/>
              <a:gd name="T108" fmla="*/ 81 w 660"/>
              <a:gd name="T109" fmla="*/ 479 h 660"/>
              <a:gd name="T110" fmla="*/ 195 w 660"/>
              <a:gd name="T111" fmla="*/ 508 h 660"/>
              <a:gd name="T112" fmla="*/ 125 w 660"/>
              <a:gd name="T113" fmla="*/ 535 h 660"/>
              <a:gd name="T114" fmla="*/ 535 w 660"/>
              <a:gd name="T115" fmla="*/ 535 h 660"/>
              <a:gd name="T116" fmla="*/ 465 w 660"/>
              <a:gd name="T117" fmla="*/ 508 h 660"/>
              <a:gd name="T118" fmla="*/ 578 w 660"/>
              <a:gd name="T119" fmla="*/ 479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60" h="660">
                <a:moveTo>
                  <a:pt x="330" y="0"/>
                </a:moveTo>
                <a:cubicBezTo>
                  <a:pt x="242" y="0"/>
                  <a:pt x="159" y="34"/>
                  <a:pt x="96" y="96"/>
                </a:cubicBezTo>
                <a:cubicBezTo>
                  <a:pt x="34" y="159"/>
                  <a:pt x="0" y="242"/>
                  <a:pt x="0" y="330"/>
                </a:cubicBezTo>
                <a:cubicBezTo>
                  <a:pt x="0" y="418"/>
                  <a:pt x="34" y="501"/>
                  <a:pt x="96" y="563"/>
                </a:cubicBezTo>
                <a:cubicBezTo>
                  <a:pt x="159" y="626"/>
                  <a:pt x="242" y="660"/>
                  <a:pt x="330" y="660"/>
                </a:cubicBezTo>
                <a:cubicBezTo>
                  <a:pt x="418" y="660"/>
                  <a:pt x="501" y="626"/>
                  <a:pt x="563" y="563"/>
                </a:cubicBezTo>
                <a:cubicBezTo>
                  <a:pt x="626" y="501"/>
                  <a:pt x="660" y="418"/>
                  <a:pt x="660" y="330"/>
                </a:cubicBezTo>
                <a:cubicBezTo>
                  <a:pt x="660" y="242"/>
                  <a:pt x="626" y="159"/>
                  <a:pt x="563" y="96"/>
                </a:cubicBezTo>
                <a:cubicBezTo>
                  <a:pt x="501" y="34"/>
                  <a:pt x="418" y="0"/>
                  <a:pt x="330" y="0"/>
                </a:cubicBezTo>
                <a:close/>
                <a:moveTo>
                  <a:pt x="578" y="180"/>
                </a:moveTo>
                <a:cubicBezTo>
                  <a:pt x="557" y="175"/>
                  <a:pt x="536" y="169"/>
                  <a:pt x="514" y="165"/>
                </a:cubicBezTo>
                <a:cubicBezTo>
                  <a:pt x="512" y="140"/>
                  <a:pt x="491" y="120"/>
                  <a:pt x="465" y="120"/>
                </a:cubicBezTo>
                <a:cubicBezTo>
                  <a:pt x="459" y="120"/>
                  <a:pt x="453" y="121"/>
                  <a:pt x="448" y="123"/>
                </a:cubicBezTo>
                <a:cubicBezTo>
                  <a:pt x="429" y="95"/>
                  <a:pt x="406" y="68"/>
                  <a:pt x="380" y="44"/>
                </a:cubicBezTo>
                <a:cubicBezTo>
                  <a:pt x="438" y="54"/>
                  <a:pt x="492" y="82"/>
                  <a:pt x="535" y="125"/>
                </a:cubicBezTo>
                <a:cubicBezTo>
                  <a:pt x="552" y="142"/>
                  <a:pt x="566" y="160"/>
                  <a:pt x="578" y="180"/>
                </a:cubicBezTo>
                <a:close/>
                <a:moveTo>
                  <a:pt x="595" y="447"/>
                </a:moveTo>
                <a:cubicBezTo>
                  <a:pt x="558" y="458"/>
                  <a:pt x="520" y="467"/>
                  <a:pt x="482" y="474"/>
                </a:cubicBezTo>
                <a:cubicBezTo>
                  <a:pt x="501" y="431"/>
                  <a:pt x="511" y="386"/>
                  <a:pt x="512" y="340"/>
                </a:cubicBezTo>
                <a:cubicBezTo>
                  <a:pt x="619" y="340"/>
                  <a:pt x="619" y="340"/>
                  <a:pt x="619" y="340"/>
                </a:cubicBezTo>
                <a:cubicBezTo>
                  <a:pt x="618" y="377"/>
                  <a:pt x="610" y="413"/>
                  <a:pt x="595" y="447"/>
                </a:cubicBezTo>
                <a:close/>
                <a:moveTo>
                  <a:pt x="341" y="619"/>
                </a:moveTo>
                <a:cubicBezTo>
                  <a:pt x="341" y="619"/>
                  <a:pt x="340" y="619"/>
                  <a:pt x="340" y="619"/>
                </a:cubicBezTo>
                <a:cubicBezTo>
                  <a:pt x="340" y="548"/>
                  <a:pt x="340" y="548"/>
                  <a:pt x="340" y="548"/>
                </a:cubicBezTo>
                <a:cubicBezTo>
                  <a:pt x="359" y="545"/>
                  <a:pt x="374" y="530"/>
                  <a:pt x="378" y="512"/>
                </a:cubicBezTo>
                <a:cubicBezTo>
                  <a:pt x="399" y="511"/>
                  <a:pt x="419" y="509"/>
                  <a:pt x="440" y="506"/>
                </a:cubicBezTo>
                <a:cubicBezTo>
                  <a:pt x="415" y="548"/>
                  <a:pt x="382" y="586"/>
                  <a:pt x="341" y="619"/>
                </a:cubicBezTo>
                <a:close/>
                <a:moveTo>
                  <a:pt x="220" y="506"/>
                </a:moveTo>
                <a:cubicBezTo>
                  <a:pt x="240" y="509"/>
                  <a:pt x="261" y="511"/>
                  <a:pt x="282" y="512"/>
                </a:cubicBezTo>
                <a:cubicBezTo>
                  <a:pt x="286" y="530"/>
                  <a:pt x="301" y="545"/>
                  <a:pt x="320" y="548"/>
                </a:cubicBezTo>
                <a:cubicBezTo>
                  <a:pt x="320" y="619"/>
                  <a:pt x="320" y="619"/>
                  <a:pt x="320" y="619"/>
                </a:cubicBezTo>
                <a:cubicBezTo>
                  <a:pt x="319" y="619"/>
                  <a:pt x="319" y="619"/>
                  <a:pt x="319" y="619"/>
                </a:cubicBezTo>
                <a:cubicBezTo>
                  <a:pt x="278" y="586"/>
                  <a:pt x="245" y="548"/>
                  <a:pt x="220" y="506"/>
                </a:cubicBezTo>
                <a:close/>
                <a:moveTo>
                  <a:pt x="65" y="213"/>
                </a:moveTo>
                <a:cubicBezTo>
                  <a:pt x="102" y="201"/>
                  <a:pt x="140" y="192"/>
                  <a:pt x="178" y="186"/>
                </a:cubicBezTo>
                <a:cubicBezTo>
                  <a:pt x="164" y="216"/>
                  <a:pt x="155" y="248"/>
                  <a:pt x="151" y="281"/>
                </a:cubicBezTo>
                <a:cubicBezTo>
                  <a:pt x="130" y="284"/>
                  <a:pt x="114" y="300"/>
                  <a:pt x="110" y="320"/>
                </a:cubicBezTo>
                <a:cubicBezTo>
                  <a:pt x="40" y="320"/>
                  <a:pt x="40" y="320"/>
                  <a:pt x="40" y="320"/>
                </a:cubicBezTo>
                <a:cubicBezTo>
                  <a:pt x="42" y="282"/>
                  <a:pt x="50" y="246"/>
                  <a:pt x="65" y="213"/>
                </a:cubicBezTo>
                <a:close/>
                <a:moveTo>
                  <a:pt x="319" y="40"/>
                </a:moveTo>
                <a:cubicBezTo>
                  <a:pt x="319" y="40"/>
                  <a:pt x="319" y="40"/>
                  <a:pt x="320" y="40"/>
                </a:cubicBezTo>
                <a:cubicBezTo>
                  <a:pt x="320" y="147"/>
                  <a:pt x="320" y="147"/>
                  <a:pt x="320" y="147"/>
                </a:cubicBezTo>
                <a:cubicBezTo>
                  <a:pt x="286" y="147"/>
                  <a:pt x="253" y="149"/>
                  <a:pt x="220" y="153"/>
                </a:cubicBezTo>
                <a:cubicBezTo>
                  <a:pt x="245" y="111"/>
                  <a:pt x="278" y="73"/>
                  <a:pt x="319" y="40"/>
                </a:cubicBezTo>
                <a:close/>
                <a:moveTo>
                  <a:pt x="429" y="135"/>
                </a:moveTo>
                <a:cubicBezTo>
                  <a:pt x="425" y="140"/>
                  <a:pt x="421" y="145"/>
                  <a:pt x="419" y="151"/>
                </a:cubicBezTo>
                <a:cubicBezTo>
                  <a:pt x="393" y="148"/>
                  <a:pt x="366" y="147"/>
                  <a:pt x="340" y="147"/>
                </a:cubicBezTo>
                <a:cubicBezTo>
                  <a:pt x="340" y="40"/>
                  <a:pt x="340" y="40"/>
                  <a:pt x="340" y="40"/>
                </a:cubicBezTo>
                <a:cubicBezTo>
                  <a:pt x="340" y="40"/>
                  <a:pt x="341" y="40"/>
                  <a:pt x="341" y="40"/>
                </a:cubicBezTo>
                <a:cubicBezTo>
                  <a:pt x="376" y="69"/>
                  <a:pt x="406" y="101"/>
                  <a:pt x="429" y="135"/>
                </a:cubicBezTo>
                <a:close/>
                <a:moveTo>
                  <a:pt x="340" y="173"/>
                </a:moveTo>
                <a:cubicBezTo>
                  <a:pt x="365" y="173"/>
                  <a:pt x="391" y="174"/>
                  <a:pt x="416" y="177"/>
                </a:cubicBezTo>
                <a:cubicBezTo>
                  <a:pt x="420" y="201"/>
                  <a:pt x="440" y="219"/>
                  <a:pt x="465" y="219"/>
                </a:cubicBezTo>
                <a:cubicBezTo>
                  <a:pt x="467" y="219"/>
                  <a:pt x="469" y="219"/>
                  <a:pt x="471" y="219"/>
                </a:cubicBezTo>
                <a:cubicBezTo>
                  <a:pt x="482" y="251"/>
                  <a:pt x="489" y="285"/>
                  <a:pt x="490" y="320"/>
                </a:cubicBezTo>
                <a:cubicBezTo>
                  <a:pt x="340" y="320"/>
                  <a:pt x="340" y="320"/>
                  <a:pt x="340" y="320"/>
                </a:cubicBezTo>
                <a:lnTo>
                  <a:pt x="340" y="173"/>
                </a:lnTo>
                <a:close/>
                <a:moveTo>
                  <a:pt x="488" y="169"/>
                </a:moveTo>
                <a:cubicBezTo>
                  <a:pt x="488" y="182"/>
                  <a:pt x="478" y="192"/>
                  <a:pt x="465" y="192"/>
                </a:cubicBezTo>
                <a:cubicBezTo>
                  <a:pt x="452" y="192"/>
                  <a:pt x="442" y="182"/>
                  <a:pt x="442" y="169"/>
                </a:cubicBezTo>
                <a:cubicBezTo>
                  <a:pt x="442" y="157"/>
                  <a:pt x="452" y="147"/>
                  <a:pt x="465" y="147"/>
                </a:cubicBezTo>
                <a:cubicBezTo>
                  <a:pt x="478" y="147"/>
                  <a:pt x="488" y="157"/>
                  <a:pt x="488" y="169"/>
                </a:cubicBezTo>
                <a:close/>
                <a:moveTo>
                  <a:pt x="320" y="173"/>
                </a:moveTo>
                <a:cubicBezTo>
                  <a:pt x="320" y="320"/>
                  <a:pt x="320" y="320"/>
                  <a:pt x="320" y="320"/>
                </a:cubicBezTo>
                <a:cubicBezTo>
                  <a:pt x="207" y="320"/>
                  <a:pt x="207" y="320"/>
                  <a:pt x="207" y="320"/>
                </a:cubicBezTo>
                <a:cubicBezTo>
                  <a:pt x="204" y="302"/>
                  <a:pt x="190" y="288"/>
                  <a:pt x="173" y="282"/>
                </a:cubicBezTo>
                <a:cubicBezTo>
                  <a:pt x="178" y="248"/>
                  <a:pt x="189" y="214"/>
                  <a:pt x="204" y="181"/>
                </a:cubicBezTo>
                <a:cubicBezTo>
                  <a:pt x="243" y="176"/>
                  <a:pt x="281" y="173"/>
                  <a:pt x="320" y="173"/>
                </a:cubicBezTo>
                <a:close/>
                <a:moveTo>
                  <a:pt x="181" y="330"/>
                </a:moveTo>
                <a:cubicBezTo>
                  <a:pt x="181" y="342"/>
                  <a:pt x="171" y="352"/>
                  <a:pt x="159" y="352"/>
                </a:cubicBezTo>
                <a:cubicBezTo>
                  <a:pt x="146" y="352"/>
                  <a:pt x="136" y="342"/>
                  <a:pt x="136" y="330"/>
                </a:cubicBezTo>
                <a:cubicBezTo>
                  <a:pt x="136" y="317"/>
                  <a:pt x="146" y="307"/>
                  <a:pt x="159" y="307"/>
                </a:cubicBezTo>
                <a:cubicBezTo>
                  <a:pt x="171" y="307"/>
                  <a:pt x="181" y="317"/>
                  <a:pt x="181" y="330"/>
                </a:cubicBezTo>
                <a:close/>
                <a:moveTo>
                  <a:pt x="40" y="340"/>
                </a:moveTo>
                <a:cubicBezTo>
                  <a:pt x="110" y="340"/>
                  <a:pt x="110" y="340"/>
                  <a:pt x="110" y="340"/>
                </a:cubicBezTo>
                <a:cubicBezTo>
                  <a:pt x="114" y="360"/>
                  <a:pt x="130" y="375"/>
                  <a:pt x="151" y="379"/>
                </a:cubicBezTo>
                <a:cubicBezTo>
                  <a:pt x="155" y="411"/>
                  <a:pt x="164" y="443"/>
                  <a:pt x="178" y="474"/>
                </a:cubicBezTo>
                <a:cubicBezTo>
                  <a:pt x="140" y="467"/>
                  <a:pt x="102" y="458"/>
                  <a:pt x="65" y="447"/>
                </a:cubicBezTo>
                <a:cubicBezTo>
                  <a:pt x="50" y="413"/>
                  <a:pt x="42" y="377"/>
                  <a:pt x="40" y="340"/>
                </a:cubicBezTo>
                <a:close/>
                <a:moveTo>
                  <a:pt x="173" y="377"/>
                </a:moveTo>
                <a:cubicBezTo>
                  <a:pt x="190" y="372"/>
                  <a:pt x="204" y="358"/>
                  <a:pt x="207" y="340"/>
                </a:cubicBezTo>
                <a:cubicBezTo>
                  <a:pt x="320" y="340"/>
                  <a:pt x="320" y="340"/>
                  <a:pt x="320" y="340"/>
                </a:cubicBezTo>
                <a:cubicBezTo>
                  <a:pt x="320" y="451"/>
                  <a:pt x="320" y="451"/>
                  <a:pt x="320" y="451"/>
                </a:cubicBezTo>
                <a:cubicBezTo>
                  <a:pt x="302" y="455"/>
                  <a:pt x="288" y="468"/>
                  <a:pt x="282" y="486"/>
                </a:cubicBezTo>
                <a:cubicBezTo>
                  <a:pt x="256" y="484"/>
                  <a:pt x="230" y="482"/>
                  <a:pt x="204" y="478"/>
                </a:cubicBezTo>
                <a:cubicBezTo>
                  <a:pt x="189" y="446"/>
                  <a:pt x="178" y="412"/>
                  <a:pt x="173" y="377"/>
                </a:cubicBezTo>
                <a:close/>
                <a:moveTo>
                  <a:pt x="353" y="500"/>
                </a:moveTo>
                <a:cubicBezTo>
                  <a:pt x="353" y="512"/>
                  <a:pt x="342" y="523"/>
                  <a:pt x="330" y="523"/>
                </a:cubicBezTo>
                <a:cubicBezTo>
                  <a:pt x="317" y="523"/>
                  <a:pt x="307" y="512"/>
                  <a:pt x="307" y="500"/>
                </a:cubicBezTo>
                <a:cubicBezTo>
                  <a:pt x="307" y="487"/>
                  <a:pt x="317" y="477"/>
                  <a:pt x="330" y="477"/>
                </a:cubicBezTo>
                <a:cubicBezTo>
                  <a:pt x="342" y="477"/>
                  <a:pt x="353" y="487"/>
                  <a:pt x="353" y="500"/>
                </a:cubicBezTo>
                <a:close/>
                <a:moveTo>
                  <a:pt x="377" y="486"/>
                </a:moveTo>
                <a:cubicBezTo>
                  <a:pt x="372" y="468"/>
                  <a:pt x="358" y="455"/>
                  <a:pt x="340" y="451"/>
                </a:cubicBezTo>
                <a:cubicBezTo>
                  <a:pt x="340" y="340"/>
                  <a:pt x="340" y="340"/>
                  <a:pt x="340" y="340"/>
                </a:cubicBezTo>
                <a:cubicBezTo>
                  <a:pt x="490" y="340"/>
                  <a:pt x="490" y="340"/>
                  <a:pt x="490" y="340"/>
                </a:cubicBezTo>
                <a:cubicBezTo>
                  <a:pt x="488" y="387"/>
                  <a:pt x="477" y="434"/>
                  <a:pt x="455" y="478"/>
                </a:cubicBezTo>
                <a:cubicBezTo>
                  <a:pt x="430" y="482"/>
                  <a:pt x="404" y="484"/>
                  <a:pt x="377" y="486"/>
                </a:cubicBezTo>
                <a:close/>
                <a:moveTo>
                  <a:pt x="512" y="320"/>
                </a:moveTo>
                <a:cubicBezTo>
                  <a:pt x="511" y="283"/>
                  <a:pt x="504" y="246"/>
                  <a:pt x="492" y="211"/>
                </a:cubicBezTo>
                <a:cubicBezTo>
                  <a:pt x="500" y="206"/>
                  <a:pt x="506" y="199"/>
                  <a:pt x="510" y="191"/>
                </a:cubicBezTo>
                <a:cubicBezTo>
                  <a:pt x="539" y="197"/>
                  <a:pt x="567" y="204"/>
                  <a:pt x="595" y="213"/>
                </a:cubicBezTo>
                <a:cubicBezTo>
                  <a:pt x="610" y="246"/>
                  <a:pt x="618" y="282"/>
                  <a:pt x="619" y="320"/>
                </a:cubicBezTo>
                <a:lnTo>
                  <a:pt x="512" y="320"/>
                </a:lnTo>
                <a:close/>
                <a:moveTo>
                  <a:pt x="125" y="125"/>
                </a:moveTo>
                <a:cubicBezTo>
                  <a:pt x="168" y="82"/>
                  <a:pt x="221" y="54"/>
                  <a:pt x="280" y="44"/>
                </a:cubicBezTo>
                <a:cubicBezTo>
                  <a:pt x="245" y="76"/>
                  <a:pt x="217" y="112"/>
                  <a:pt x="195" y="151"/>
                </a:cubicBezTo>
                <a:cubicBezTo>
                  <a:pt x="194" y="153"/>
                  <a:pt x="193" y="155"/>
                  <a:pt x="192" y="157"/>
                </a:cubicBezTo>
                <a:cubicBezTo>
                  <a:pt x="155" y="162"/>
                  <a:pt x="118" y="170"/>
                  <a:pt x="81" y="180"/>
                </a:cubicBezTo>
                <a:cubicBezTo>
                  <a:pt x="93" y="160"/>
                  <a:pt x="108" y="142"/>
                  <a:pt x="125" y="125"/>
                </a:cubicBezTo>
                <a:close/>
                <a:moveTo>
                  <a:pt x="81" y="479"/>
                </a:moveTo>
                <a:cubicBezTo>
                  <a:pt x="118" y="489"/>
                  <a:pt x="155" y="497"/>
                  <a:pt x="192" y="503"/>
                </a:cubicBezTo>
                <a:cubicBezTo>
                  <a:pt x="193" y="505"/>
                  <a:pt x="194" y="506"/>
                  <a:pt x="195" y="508"/>
                </a:cubicBezTo>
                <a:cubicBezTo>
                  <a:pt x="217" y="547"/>
                  <a:pt x="245" y="583"/>
                  <a:pt x="280" y="615"/>
                </a:cubicBezTo>
                <a:cubicBezTo>
                  <a:pt x="221" y="605"/>
                  <a:pt x="168" y="577"/>
                  <a:pt x="125" y="535"/>
                </a:cubicBezTo>
                <a:cubicBezTo>
                  <a:pt x="108" y="518"/>
                  <a:pt x="93" y="499"/>
                  <a:pt x="81" y="479"/>
                </a:cubicBezTo>
                <a:close/>
                <a:moveTo>
                  <a:pt x="535" y="535"/>
                </a:moveTo>
                <a:cubicBezTo>
                  <a:pt x="492" y="577"/>
                  <a:pt x="438" y="605"/>
                  <a:pt x="380" y="615"/>
                </a:cubicBezTo>
                <a:cubicBezTo>
                  <a:pt x="415" y="583"/>
                  <a:pt x="443" y="547"/>
                  <a:pt x="465" y="508"/>
                </a:cubicBezTo>
                <a:cubicBezTo>
                  <a:pt x="466" y="506"/>
                  <a:pt x="467" y="505"/>
                  <a:pt x="468" y="503"/>
                </a:cubicBezTo>
                <a:cubicBezTo>
                  <a:pt x="505" y="497"/>
                  <a:pt x="542" y="489"/>
                  <a:pt x="578" y="479"/>
                </a:cubicBezTo>
                <a:cubicBezTo>
                  <a:pt x="566" y="499"/>
                  <a:pt x="552" y="518"/>
                  <a:pt x="535" y="5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5308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8B77C6-EE10-4A31-B0A3-BEE4738AE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18819" y="-1015180"/>
            <a:ext cx="3554361" cy="1219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038334-2C1D-4BC4-8E46-67C930782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 flipV="1">
            <a:off x="4381500" y="-4381500"/>
            <a:ext cx="3429000" cy="12192000"/>
          </a:xfrm>
          <a:prstGeom prst="rect">
            <a:avLst/>
          </a:prstGeom>
        </p:spPr>
      </p:pic>
      <p:sp>
        <p:nvSpPr>
          <p:cNvPr id="10" name="箭头: V 形 9">
            <a:extLst>
              <a:ext uri="{FF2B5EF4-FFF2-40B4-BE49-F238E27FC236}">
                <a16:creationId xmlns:a16="http://schemas.microsoft.com/office/drawing/2014/main" id="{ADECF1D8-16DE-49B2-A88A-574127AB1734}"/>
              </a:ext>
            </a:extLst>
          </p:cNvPr>
          <p:cNvSpPr/>
          <p:nvPr/>
        </p:nvSpPr>
        <p:spPr>
          <a:xfrm rot="5400000">
            <a:off x="5980133" y="6005258"/>
            <a:ext cx="231732" cy="538620"/>
          </a:xfrm>
          <a:prstGeom prst="chevron">
            <a:avLst>
              <a:gd name="adj" fmla="val 768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0762A0-B9C1-4863-AD7D-4AABCEC77931}"/>
              </a:ext>
            </a:extLst>
          </p:cNvPr>
          <p:cNvSpPr txBox="1"/>
          <p:nvPr/>
        </p:nvSpPr>
        <p:spPr>
          <a:xfrm>
            <a:off x="2521214" y="2235481"/>
            <a:ext cx="4023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>
                <a:gradFill>
                  <a:gsLst>
                    <a:gs pos="0">
                      <a:srgbClr val="E1EDFB"/>
                    </a:gs>
                    <a:gs pos="100000">
                      <a:srgbClr val="F0F6FD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01</a:t>
            </a:r>
            <a:endParaRPr lang="zh-CN" altLang="en-US" sz="13800">
              <a:gradFill>
                <a:gsLst>
                  <a:gs pos="0">
                    <a:srgbClr val="E1EDFB"/>
                  </a:gs>
                  <a:gs pos="100000">
                    <a:srgbClr val="F0F6FD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07071AD-CE42-42E3-9688-C957DA8435E6}"/>
              </a:ext>
            </a:extLst>
          </p:cNvPr>
          <p:cNvSpPr txBox="1"/>
          <p:nvPr/>
        </p:nvSpPr>
        <p:spPr>
          <a:xfrm>
            <a:off x="5418361" y="2472642"/>
            <a:ext cx="4891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n w="3175">
                  <a:noFill/>
                </a:ln>
                <a:solidFill>
                  <a:srgbClr val="F8FBFE"/>
                </a:solidFill>
                <a:cs typeface="+mn-ea"/>
                <a:sym typeface="+mn-lt"/>
              </a:rPr>
              <a:t>问题与机遇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69BBCFBA-075C-4B7C-A485-7F27EB69BA9A}"/>
              </a:ext>
            </a:extLst>
          </p:cNvPr>
          <p:cNvSpPr/>
          <p:nvPr/>
        </p:nvSpPr>
        <p:spPr>
          <a:xfrm>
            <a:off x="6338814" y="3206462"/>
            <a:ext cx="3050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Vision</a:t>
            </a:r>
            <a:endParaRPr 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067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 xmlns:p15="http://schemas.microsoft.com/office/powerpoint/2012/main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8D60FB3-8669-4C08-BEA7-700A6AB83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18420">
            <a:off x="-1251561" y="-378414"/>
            <a:ext cx="5553733" cy="9374717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5273B289-BDC8-4F2F-9711-DB1A5D07DB0E}"/>
              </a:ext>
            </a:extLst>
          </p:cNvPr>
          <p:cNvSpPr/>
          <p:nvPr/>
        </p:nvSpPr>
        <p:spPr>
          <a:xfrm>
            <a:off x="2240075" y="2771018"/>
            <a:ext cx="85079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痛点二：社区健康度 “不可析”</a:t>
            </a:r>
            <a:r>
              <a:rPr lang="en-US" altLang="zh-CN" b="1" dirty="0">
                <a:solidFill>
                  <a:schemeClr val="bg1"/>
                </a:solidFill>
              </a:rPr>
              <a:t>—— </a:t>
            </a:r>
            <a:r>
              <a:rPr lang="zh-CN" altLang="en-US" b="1" dirty="0">
                <a:solidFill>
                  <a:schemeClr val="bg1"/>
                </a:solidFill>
              </a:rPr>
              <a:t>无法定位健康波动的根本原因：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现有仪表盘（如 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</a:rPr>
              <a:t>GitHub Pulse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）仅提供提交频率、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</a:rPr>
              <a:t>PR 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处理时长等孤立指标，缺乏指标间的因果关联分析；并且无动态趋势追踪能力，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例如，某段时间健康度下滑是因为维护者响应延迟，还是核心贡献者流失？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438E0B1F-A2ED-A4E7-0A27-9E5D811D846D}"/>
              </a:ext>
            </a:extLst>
          </p:cNvPr>
          <p:cNvSpPr/>
          <p:nvPr/>
        </p:nvSpPr>
        <p:spPr>
          <a:xfrm>
            <a:off x="644357" y="1140511"/>
            <a:ext cx="85079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痛点一：协作网络 “不可见”</a:t>
            </a:r>
            <a:r>
              <a:rPr lang="en-US" altLang="zh-CN" b="1" dirty="0">
                <a:solidFill>
                  <a:schemeClr val="bg1"/>
                </a:solidFill>
              </a:rPr>
              <a:t>—— </a:t>
            </a:r>
            <a:r>
              <a:rPr lang="zh-CN" altLang="en-US" b="1" dirty="0">
                <a:solidFill>
                  <a:schemeClr val="bg1"/>
                </a:solidFill>
              </a:rPr>
              <a:t>无法追溯协作关系的形成与演变：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知道谁提交了代码、做了什么修改，可是不知道贡献者之间的协作链路，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例如，核心维护者与新贡献者的互动、跨团队协作的连接点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64CA493F-13CC-8DFD-65E5-334EE1A2A8B7}"/>
              </a:ext>
            </a:extLst>
          </p:cNvPr>
          <p:cNvSpPr/>
          <p:nvPr/>
        </p:nvSpPr>
        <p:spPr>
          <a:xfrm>
            <a:off x="3684070" y="4945151"/>
            <a:ext cx="85079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痛点三：贡献者成长 “不可追”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</a:rPr>
              <a:t>—— 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无法还原个体价值的积累路径：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传统工具仅统计贡献者的提交次数、代码量，无法呈现角色跃迁轨迹，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例如，从 “偶尔提交者” 到 “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</a:rPr>
              <a:t>PR 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审核者” 再到 “核心维护者” 的成长过程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265D266-FE85-3135-7594-6E84C1C0C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751276">
            <a:off x="10116402" y="-144903"/>
            <a:ext cx="2922334" cy="4932910"/>
          </a:xfrm>
          <a:prstGeom prst="rect">
            <a:avLst/>
          </a:prstGeom>
        </p:spPr>
      </p:pic>
      <p:sp>
        <p:nvSpPr>
          <p:cNvPr id="7" name="TextBox 24">
            <a:extLst>
              <a:ext uri="{FF2B5EF4-FFF2-40B4-BE49-F238E27FC236}">
                <a16:creationId xmlns:a16="http://schemas.microsoft.com/office/drawing/2014/main" id="{F2A81771-D68B-4EAE-9771-7505A2709626}"/>
              </a:ext>
            </a:extLst>
          </p:cNvPr>
          <p:cNvSpPr txBox="1"/>
          <p:nvPr/>
        </p:nvSpPr>
        <p:spPr>
          <a:xfrm>
            <a:off x="304363" y="420866"/>
            <a:ext cx="11432666" cy="37015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开源协作分析的核心痛点：从“快照数据”到“动态故事”的鸿沟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827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86;p19">
            <a:extLst>
              <a:ext uri="{FF2B5EF4-FFF2-40B4-BE49-F238E27FC236}">
                <a16:creationId xmlns:a16="http://schemas.microsoft.com/office/drawing/2014/main" id="{22EF72CD-B3A4-4F54-BE4B-FB79E41474FE}"/>
              </a:ext>
            </a:extLst>
          </p:cNvPr>
          <p:cNvSpPr txBox="1"/>
          <p:nvPr/>
        </p:nvSpPr>
        <p:spPr>
          <a:xfrm>
            <a:off x="1627267" y="2682411"/>
            <a:ext cx="10757474" cy="68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sz="4000" b="1" dirty="0">
                <a:solidFill>
                  <a:schemeClr val="bg1">
                    <a:lumMod val="95000"/>
                  </a:schemeClr>
                </a:solidFill>
              </a:rPr>
              <a:t>代码协作的本质是知识网络的构建与传递</a:t>
            </a:r>
          </a:p>
        </p:txBody>
      </p:sp>
    </p:spTree>
    <p:extLst>
      <p:ext uri="{BB962C8B-B14F-4D97-AF65-F5344CB8AC3E}">
        <p14:creationId xmlns:p14="http://schemas.microsoft.com/office/powerpoint/2010/main" val="346350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2DDCC-BCA9-0566-B903-5841BF4A9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EEC2E0-B16E-F81C-00C1-B449C53AD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18819" y="-1015180"/>
            <a:ext cx="3554361" cy="1219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5B90DA-563C-68B2-8466-313A11A42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 flipV="1">
            <a:off x="4381500" y="-4381500"/>
            <a:ext cx="3429000" cy="12192000"/>
          </a:xfrm>
          <a:prstGeom prst="rect">
            <a:avLst/>
          </a:prstGeom>
        </p:spPr>
      </p:pic>
      <p:sp>
        <p:nvSpPr>
          <p:cNvPr id="10" name="箭头: V 形 9">
            <a:extLst>
              <a:ext uri="{FF2B5EF4-FFF2-40B4-BE49-F238E27FC236}">
                <a16:creationId xmlns:a16="http://schemas.microsoft.com/office/drawing/2014/main" id="{629A49B1-9415-EC22-BDC9-662239482455}"/>
              </a:ext>
            </a:extLst>
          </p:cNvPr>
          <p:cNvSpPr/>
          <p:nvPr/>
        </p:nvSpPr>
        <p:spPr>
          <a:xfrm rot="5400000">
            <a:off x="5980133" y="6005258"/>
            <a:ext cx="231732" cy="538620"/>
          </a:xfrm>
          <a:prstGeom prst="chevron">
            <a:avLst>
              <a:gd name="adj" fmla="val 768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9FD028-0179-A49F-02AC-91AEB16C0364}"/>
              </a:ext>
            </a:extLst>
          </p:cNvPr>
          <p:cNvSpPr txBox="1"/>
          <p:nvPr/>
        </p:nvSpPr>
        <p:spPr>
          <a:xfrm>
            <a:off x="2521214" y="2235481"/>
            <a:ext cx="4023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gradFill>
                  <a:gsLst>
                    <a:gs pos="0">
                      <a:srgbClr val="E1EDFB"/>
                    </a:gs>
                    <a:gs pos="100000">
                      <a:srgbClr val="F0F6FD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02</a:t>
            </a:r>
            <a:endParaRPr lang="zh-CN" altLang="en-US" sz="13800" dirty="0">
              <a:gradFill>
                <a:gsLst>
                  <a:gs pos="0">
                    <a:srgbClr val="E1EDFB"/>
                  </a:gs>
                  <a:gs pos="100000">
                    <a:srgbClr val="F0F6FD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DE717F-7386-439C-9FAC-458FC7F1BBD7}"/>
              </a:ext>
            </a:extLst>
          </p:cNvPr>
          <p:cNvSpPr txBox="1"/>
          <p:nvPr/>
        </p:nvSpPr>
        <p:spPr>
          <a:xfrm>
            <a:off x="5418361" y="2472642"/>
            <a:ext cx="4891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n w="3175">
                  <a:noFill/>
                </a:ln>
                <a:solidFill>
                  <a:srgbClr val="F8FBFE"/>
                </a:solidFill>
                <a:cs typeface="+mn-ea"/>
                <a:sym typeface="+mn-lt"/>
              </a:rPr>
              <a:t>方案与设计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E81F5E4-E9A3-C1B3-93E0-0104CD2CB405}"/>
              </a:ext>
            </a:extLst>
          </p:cNvPr>
          <p:cNvSpPr/>
          <p:nvPr/>
        </p:nvSpPr>
        <p:spPr>
          <a:xfrm>
            <a:off x="6338814" y="3206462"/>
            <a:ext cx="3050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Design</a:t>
            </a:r>
            <a:endParaRPr 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51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 xmlns:p15="http://schemas.microsoft.com/office/powerpoint/2012/main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997AEBC8-11CE-97A7-00F5-AA9788FE3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268164" y="-194445"/>
            <a:ext cx="3554361" cy="12192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6133D91-7842-E6AF-C4E4-99FD8955B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323544">
            <a:off x="9580533" y="-3950081"/>
            <a:ext cx="3038040" cy="104209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3EC4D0-CD0C-4F9F-9976-EE885B7F93E6}"/>
              </a:ext>
            </a:extLst>
          </p:cNvPr>
          <p:cNvSpPr txBox="1"/>
          <p:nvPr/>
        </p:nvSpPr>
        <p:spPr>
          <a:xfrm>
            <a:off x="4023518" y="406810"/>
            <a:ext cx="3525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cs typeface="+mn-ea"/>
                <a:sym typeface="+mn-lt"/>
              </a:rPr>
              <a:t>OpenSaga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的功能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A864E99F-0F2D-4EBF-8CBB-54DD065D60CC}"/>
              </a:ext>
            </a:extLst>
          </p:cNvPr>
          <p:cNvSpPr/>
          <p:nvPr/>
        </p:nvSpPr>
        <p:spPr>
          <a:xfrm>
            <a:off x="271474" y="1279015"/>
            <a:ext cx="2472062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时序分析</a:t>
            </a:r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629A96C7-E7C3-4A72-9BA7-1567AE13B4F5}"/>
              </a:ext>
            </a:extLst>
          </p:cNvPr>
          <p:cNvSpPr/>
          <p:nvPr/>
        </p:nvSpPr>
        <p:spPr>
          <a:xfrm>
            <a:off x="1633351" y="1260389"/>
            <a:ext cx="55742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 rtl="0">
              <a:buClr>
                <a:srgbClr val="E24848"/>
              </a:buClr>
              <a:defRPr/>
            </a:pPr>
            <a:r>
              <a:rPr lang="zh-CN" altLang="en-US" noProof="1">
                <a:solidFill>
                  <a:schemeClr val="bg1"/>
                </a:solidFill>
                <a:cs typeface="+mn-ea"/>
                <a:sym typeface="+mn-lt"/>
              </a:rPr>
              <a:t>→月度协作网络指标计算、社区数量</a:t>
            </a:r>
            <a:r>
              <a:rPr lang="en-US" altLang="zh-CN" noProof="1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noProof="1">
                <a:solidFill>
                  <a:schemeClr val="bg1"/>
                </a:solidFill>
                <a:cs typeface="+mn-ea"/>
                <a:sym typeface="+mn-lt"/>
              </a:rPr>
              <a:t>规模变化趋势图</a:t>
            </a:r>
            <a:endParaRPr lang="en-US" kern="1200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B3C2EB62-CADA-4DA4-8F4D-3D5DECACFAD4}"/>
              </a:ext>
            </a:extLst>
          </p:cNvPr>
          <p:cNvSpPr/>
          <p:nvPr/>
        </p:nvSpPr>
        <p:spPr>
          <a:xfrm>
            <a:off x="130281" y="2215273"/>
            <a:ext cx="1859280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pPr algn="ctr" defTabSz="1828800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多维关联</a:t>
            </a:r>
            <a:endParaRPr lang="en-US" altLang="zh-CN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Rectangle 34">
            <a:extLst>
              <a:ext uri="{FF2B5EF4-FFF2-40B4-BE49-F238E27FC236}">
                <a16:creationId xmlns:a16="http://schemas.microsoft.com/office/drawing/2014/main" id="{2FE9F27F-7F71-49F4-B0EF-F030A554671D}"/>
              </a:ext>
            </a:extLst>
          </p:cNvPr>
          <p:cNvSpPr/>
          <p:nvPr/>
        </p:nvSpPr>
        <p:spPr>
          <a:xfrm>
            <a:off x="1586622" y="2235586"/>
            <a:ext cx="5241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buClr>
                <a:srgbClr val="E24848"/>
              </a:buClr>
              <a:defRPr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 →开发者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—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技术栈关联、协作关系与权重的关联</a:t>
            </a:r>
            <a:endParaRPr lang="en-US" sz="1400" kern="1200" noProof="1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E66E034F-D0B6-46D8-8372-AF489347A05C}"/>
              </a:ext>
            </a:extLst>
          </p:cNvPr>
          <p:cNvSpPr/>
          <p:nvPr/>
        </p:nvSpPr>
        <p:spPr>
          <a:xfrm>
            <a:off x="130281" y="3135058"/>
            <a:ext cx="1859280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pPr algn="ctr" defTabSz="1828800">
              <a:lnSpc>
                <a:spcPct val="120000"/>
              </a:lnSpc>
            </a:pP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角色分析</a:t>
            </a:r>
            <a:endParaRPr lang="en-US" altLang="zh-CN" sz="32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Rectangle 34">
            <a:extLst>
              <a:ext uri="{FF2B5EF4-FFF2-40B4-BE49-F238E27FC236}">
                <a16:creationId xmlns:a16="http://schemas.microsoft.com/office/drawing/2014/main" id="{71D8E7F7-A508-05CB-6131-B8D0D1F4AA52}"/>
              </a:ext>
            </a:extLst>
          </p:cNvPr>
          <p:cNvSpPr/>
          <p:nvPr/>
        </p:nvSpPr>
        <p:spPr>
          <a:xfrm>
            <a:off x="6045346" y="1260389"/>
            <a:ext cx="5464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 rtl="0">
              <a:buClr>
                <a:srgbClr val="E24848"/>
              </a:buClr>
              <a:defRPr/>
            </a:pPr>
            <a:r>
              <a:rPr lang="zh-CN" altLang="en-US" noProof="1">
                <a:solidFill>
                  <a:schemeClr val="bg1"/>
                </a:solidFill>
                <a:cs typeface="+mn-ea"/>
                <a:sym typeface="+mn-lt"/>
              </a:rPr>
              <a:t>→关系演变追踪、网络结构演化</a:t>
            </a:r>
            <a:endParaRPr lang="en-US" kern="1200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Rectangle 34">
            <a:extLst>
              <a:ext uri="{FF2B5EF4-FFF2-40B4-BE49-F238E27FC236}">
                <a16:creationId xmlns:a16="http://schemas.microsoft.com/office/drawing/2014/main" id="{A21181DF-541C-F82E-BEFB-FCC3ED74C388}"/>
              </a:ext>
            </a:extLst>
          </p:cNvPr>
          <p:cNvSpPr/>
          <p:nvPr/>
        </p:nvSpPr>
        <p:spPr>
          <a:xfrm>
            <a:off x="6354807" y="2227391"/>
            <a:ext cx="54640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>
              <a:buClr>
                <a:srgbClr val="E24848"/>
              </a:buClr>
              <a:defRPr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→行为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影响关联（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PR/Issue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）、个体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群体关联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  <a:p>
            <a:pPr algn="ctr" defTabSz="1828800">
              <a:buClr>
                <a:srgbClr val="E24848"/>
              </a:buClr>
              <a:defRPr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PageRank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和社区分析）</a:t>
            </a:r>
            <a:endParaRPr lang="en-US" kern="1200" noProof="1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8130C6-91BF-2681-49AC-117D856A1F02}"/>
              </a:ext>
            </a:extLst>
          </p:cNvPr>
          <p:cNvSpPr txBox="1"/>
          <p:nvPr/>
        </p:nvSpPr>
        <p:spPr>
          <a:xfrm>
            <a:off x="4420487" y="422461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9FAFB"/>
                </a:solidFill>
                <a:effectLst/>
                <a:latin typeface="quote-cjk-patch"/>
              </a:rPr>
              <a:t>任意两个贡献者关系的精细曲线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197676A-FEB7-89DE-5D63-2BF01380DEC2}"/>
              </a:ext>
            </a:extLst>
          </p:cNvPr>
          <p:cNvSpPr txBox="1"/>
          <p:nvPr/>
        </p:nvSpPr>
        <p:spPr>
          <a:xfrm>
            <a:off x="4420487" y="4973844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9FAFB"/>
                </a:solidFill>
                <a:effectLst/>
                <a:latin typeface="quote-cjk-patch"/>
              </a:rPr>
              <a:t>量化不同行为对健康的权重模型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D94ED77-5EFA-327A-F6D7-8AD08F2C2D80}"/>
              </a:ext>
            </a:extLst>
          </p:cNvPr>
          <p:cNvSpPr txBox="1"/>
          <p:nvPr/>
        </p:nvSpPr>
        <p:spPr>
          <a:xfrm>
            <a:off x="1653858" y="3179980"/>
            <a:ext cx="6679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→核心贡献者识别（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PageRank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）、开发者技术属性分析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AD17FF-F670-1D7B-C6F1-D80567C89E19}"/>
              </a:ext>
            </a:extLst>
          </p:cNvPr>
          <p:cNvSpPr txBox="1"/>
          <p:nvPr/>
        </p:nvSpPr>
        <p:spPr>
          <a:xfrm>
            <a:off x="7367307" y="3198006"/>
            <a:ext cx="6679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→</a:t>
            </a:r>
            <a:r>
              <a:rPr lang="zh-CN" altLang="en-US" i="0" dirty="0">
                <a:solidFill>
                  <a:srgbClr val="F9FAFB"/>
                </a:solidFill>
                <a:effectLst/>
                <a:latin typeface="quote-cjk-patch"/>
              </a:rPr>
              <a:t>角色动态识别、</a:t>
            </a:r>
            <a:r>
              <a:rPr lang="en-US" altLang="zh-CN" i="0" dirty="0">
                <a:solidFill>
                  <a:srgbClr val="F9FAFB"/>
                </a:solidFill>
                <a:effectLst/>
                <a:latin typeface="quote-cjk-patch"/>
              </a:rPr>
              <a:t> </a:t>
            </a:r>
            <a:r>
              <a:rPr lang="zh-CN" altLang="en-US" i="0" dirty="0">
                <a:solidFill>
                  <a:srgbClr val="F9FAFB"/>
                </a:solidFill>
                <a:effectLst/>
                <a:latin typeface="quote-cjk-patch"/>
              </a:rPr>
              <a:t>影响力演变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62A0BD5-43CE-343B-638B-400E95BC52A7}"/>
              </a:ext>
            </a:extLst>
          </p:cNvPr>
          <p:cNvSpPr txBox="1"/>
          <p:nvPr/>
        </p:nvSpPr>
        <p:spPr>
          <a:xfrm>
            <a:off x="4439637" y="5703878"/>
            <a:ext cx="702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9FAFB"/>
                </a:solidFill>
                <a:effectLst/>
                <a:latin typeface="quote-cjk-patch"/>
              </a:rPr>
              <a:t>知识传播路径的自动化绘制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A4D78FF-A765-DB48-30F8-262AFCD409A7}"/>
              </a:ext>
            </a:extLst>
          </p:cNvPr>
          <p:cNvSpPr txBox="1"/>
          <p:nvPr/>
        </p:nvSpPr>
        <p:spPr>
          <a:xfrm>
            <a:off x="334832" y="4840128"/>
            <a:ext cx="7221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未来要实现的成果：</a:t>
            </a:r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04F3ABFB-83CA-D89D-7840-167AA010B29C}"/>
              </a:ext>
            </a:extLst>
          </p:cNvPr>
          <p:cNvSpPr>
            <a:spLocks noEditPoints="1"/>
          </p:cNvSpPr>
          <p:nvPr/>
        </p:nvSpPr>
        <p:spPr bwMode="auto">
          <a:xfrm>
            <a:off x="8748853" y="4747432"/>
            <a:ext cx="741590" cy="741588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D0E1EB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317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1610E04C-4347-C0EF-61EE-D69F2D14710F}"/>
              </a:ext>
            </a:extLst>
          </p:cNvPr>
          <p:cNvSpPr txBox="1"/>
          <p:nvPr/>
        </p:nvSpPr>
        <p:spPr>
          <a:xfrm>
            <a:off x="3951823" y="449354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系统架构与数据流水线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82EE25A-1C27-1610-4760-5DFD078BC5B0}"/>
              </a:ext>
            </a:extLst>
          </p:cNvPr>
          <p:cNvGrpSpPr/>
          <p:nvPr/>
        </p:nvGrpSpPr>
        <p:grpSpPr>
          <a:xfrm>
            <a:off x="2648554" y="1445665"/>
            <a:ext cx="6894890" cy="4511639"/>
            <a:chOff x="2211525" y="1412535"/>
            <a:chExt cx="6894890" cy="451163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148ED1E-D1D9-01FE-13BB-EAF465A6DAB5}"/>
                </a:ext>
              </a:extLst>
            </p:cNvPr>
            <p:cNvGrpSpPr/>
            <p:nvPr/>
          </p:nvGrpSpPr>
          <p:grpSpPr>
            <a:xfrm>
              <a:off x="2211525" y="1412535"/>
              <a:ext cx="6894890" cy="4511639"/>
              <a:chOff x="1826367" y="1304959"/>
              <a:chExt cx="6894890" cy="451163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396B42D4-4F7E-8359-CD56-EC4D4AE689C9}"/>
                  </a:ext>
                </a:extLst>
              </p:cNvPr>
              <p:cNvGrpSpPr/>
              <p:nvPr/>
            </p:nvGrpSpPr>
            <p:grpSpPr>
              <a:xfrm>
                <a:off x="3000414" y="1304959"/>
                <a:ext cx="2785756" cy="1798371"/>
                <a:chOff x="387750" y="743123"/>
                <a:chExt cx="2785756" cy="1798371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B0574631-AA53-2E23-7611-8B8FE63B57C3}"/>
                    </a:ext>
                  </a:extLst>
                </p:cNvPr>
                <p:cNvSpPr/>
                <p:nvPr/>
              </p:nvSpPr>
              <p:spPr>
                <a:xfrm>
                  <a:off x="387750" y="743123"/>
                  <a:ext cx="2785756" cy="1798371"/>
                </a:xfrm>
                <a:prstGeom prst="rect">
                  <a:avLst/>
                </a:pr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1828800" rtl="0"/>
                  <a:endParaRPr lang="en-US" sz="1600" kern="12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41917811-9E4D-ADC3-D992-327F9FB4B1A9}"/>
                    </a:ext>
                  </a:extLst>
                </p:cNvPr>
                <p:cNvSpPr txBox="1"/>
                <p:nvPr/>
              </p:nvSpPr>
              <p:spPr>
                <a:xfrm>
                  <a:off x="387750" y="1035712"/>
                  <a:ext cx="2613772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b="1" i="0" dirty="0">
                      <a:solidFill>
                        <a:srgbClr val="F9FAFB"/>
                      </a:solidFill>
                      <a:effectLst/>
                      <a:latin typeface="quote-cjk-patch"/>
                    </a:rPr>
                    <a:t>数据源层</a:t>
                  </a:r>
                  <a:endParaRPr lang="en-US" altLang="zh-CN" b="0" i="0" dirty="0">
                    <a:solidFill>
                      <a:srgbClr val="F9FAFB"/>
                    </a:solidFill>
                    <a:effectLst/>
                    <a:latin typeface="quote-cjk-patch"/>
                  </a:endParaRPr>
                </a:p>
                <a:p>
                  <a:pPr algn="ctr"/>
                  <a:r>
                    <a:rPr lang="en-US" altLang="zh-CN" b="0" i="0" dirty="0">
                      <a:solidFill>
                        <a:srgbClr val="F9FAFB"/>
                      </a:solidFill>
                      <a:effectLst/>
                      <a:latin typeface="quote-cjk-patch"/>
                    </a:rPr>
                    <a:t>GitHub Archive</a:t>
                  </a:r>
                  <a:r>
                    <a:rPr lang="zh-CN" altLang="en-US" b="0" i="0" dirty="0">
                      <a:solidFill>
                        <a:srgbClr val="F9FAFB"/>
                      </a:solidFill>
                      <a:effectLst/>
                      <a:latin typeface="quote-cjk-patch"/>
                    </a:rPr>
                    <a:t>、</a:t>
                  </a:r>
                  <a:r>
                    <a:rPr lang="en-US" altLang="zh-CN" b="0" i="0" dirty="0" err="1">
                      <a:solidFill>
                        <a:srgbClr val="F9FAFB"/>
                      </a:solidFill>
                      <a:effectLst/>
                      <a:latin typeface="quote-cjk-patch"/>
                    </a:rPr>
                    <a:t>OpenDigger</a:t>
                  </a:r>
                  <a:r>
                    <a:rPr lang="zh-CN" altLang="en-US" b="0" i="0" dirty="0">
                      <a:solidFill>
                        <a:srgbClr val="F9FAFB"/>
                      </a:solidFill>
                      <a:effectLst/>
                      <a:latin typeface="quote-cjk-patch"/>
                    </a:rPr>
                    <a:t>等开放数据</a:t>
                  </a:r>
                  <a:endParaRPr lang="en-US" altLang="zh-CN" b="0" i="0" dirty="0">
                    <a:solidFill>
                      <a:srgbClr val="F9FAFB"/>
                    </a:solidFill>
                    <a:effectLst/>
                    <a:latin typeface="quote-cjk-patch"/>
                  </a:endParaRPr>
                </a:p>
                <a:p>
                  <a:pPr algn="ctr"/>
                  <a:r>
                    <a:rPr lang="zh-CN" altLang="en-US" dirty="0">
                      <a:solidFill>
                        <a:srgbClr val="F9FAFB"/>
                      </a:solidFill>
                      <a:latin typeface="quote-cjk-patch"/>
                    </a:rPr>
                    <a:t>（可扩展）</a:t>
                  </a:r>
                  <a:endParaRPr lang="zh-CN" altLang="en-US" dirty="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A6659F63-A409-951D-9C49-434318400BFB}"/>
                  </a:ext>
                </a:extLst>
              </p:cNvPr>
              <p:cNvGrpSpPr/>
              <p:nvPr/>
            </p:nvGrpSpPr>
            <p:grpSpPr>
              <a:xfrm>
                <a:off x="1826367" y="3090466"/>
                <a:ext cx="2886610" cy="1846022"/>
                <a:chOff x="7746346" y="998286"/>
                <a:chExt cx="2886610" cy="1846022"/>
              </a:xfrm>
            </p:grpSpPr>
            <p:sp>
              <p:nvSpPr>
                <p:cNvPr id="25" name="Rectangle 1">
                  <a:extLst>
                    <a:ext uri="{FF2B5EF4-FFF2-40B4-BE49-F238E27FC236}">
                      <a16:creationId xmlns:a16="http://schemas.microsoft.com/office/drawing/2014/main" id="{30999602-2FCA-FA24-08A5-DB3469551A1B}"/>
                    </a:ext>
                  </a:extLst>
                </p:cNvPr>
                <p:cNvSpPr/>
                <p:nvPr/>
              </p:nvSpPr>
              <p:spPr>
                <a:xfrm>
                  <a:off x="7746346" y="998286"/>
                  <a:ext cx="2886610" cy="1846022"/>
                </a:xfrm>
                <a:prstGeom prst="rect">
                  <a:avLst/>
                </a:pr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1828800" rtl="0"/>
                  <a:endParaRPr lang="en-US" sz="1600" kern="12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C20AE817-2F17-1A99-F900-7B32FF6B90E6}"/>
                    </a:ext>
                  </a:extLst>
                </p:cNvPr>
                <p:cNvSpPr txBox="1"/>
                <p:nvPr/>
              </p:nvSpPr>
              <p:spPr>
                <a:xfrm>
                  <a:off x="7746346" y="1459632"/>
                  <a:ext cx="2849095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b="1" i="0" dirty="0">
                      <a:solidFill>
                        <a:srgbClr val="F9FAFB"/>
                      </a:solidFill>
                      <a:effectLst/>
                      <a:latin typeface="quote-cjk-patch"/>
                    </a:rPr>
                    <a:t>分析计算层</a:t>
                  </a:r>
                  <a:endParaRPr lang="en-US" altLang="zh-CN" b="0" i="0" dirty="0">
                    <a:solidFill>
                      <a:srgbClr val="F9FAFB"/>
                    </a:solidFill>
                    <a:effectLst/>
                    <a:latin typeface="quote-cjk-patch"/>
                  </a:endParaRPr>
                </a:p>
                <a:p>
                  <a:pPr algn="ctr"/>
                  <a:r>
                    <a:rPr lang="zh-CN" altLang="en-US" b="0" i="0" dirty="0">
                      <a:solidFill>
                        <a:srgbClr val="F9FAFB"/>
                      </a:solidFill>
                      <a:effectLst/>
                      <a:latin typeface="quote-cjk-patch"/>
                    </a:rPr>
                    <a:t>社区发现、关键节点识别时序指标计算</a:t>
                  </a:r>
                  <a:endParaRPr lang="zh-CN" altLang="en-US" dirty="0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D95AEB9E-0C7C-9435-C7D7-657C090BAA8A}"/>
                  </a:ext>
                </a:extLst>
              </p:cNvPr>
              <p:cNvGrpSpPr/>
              <p:nvPr/>
            </p:nvGrpSpPr>
            <p:grpSpPr>
              <a:xfrm>
                <a:off x="4723635" y="3970576"/>
                <a:ext cx="2898986" cy="1846022"/>
                <a:chOff x="4991126" y="4289613"/>
                <a:chExt cx="2898986" cy="1846022"/>
              </a:xfrm>
            </p:grpSpPr>
            <p:sp>
              <p:nvSpPr>
                <p:cNvPr id="28" name="Rectangle 1">
                  <a:extLst>
                    <a:ext uri="{FF2B5EF4-FFF2-40B4-BE49-F238E27FC236}">
                      <a16:creationId xmlns:a16="http://schemas.microsoft.com/office/drawing/2014/main" id="{224ED1E3-7226-0990-BF64-3C2BB69BB48D}"/>
                    </a:ext>
                  </a:extLst>
                </p:cNvPr>
                <p:cNvSpPr/>
                <p:nvPr/>
              </p:nvSpPr>
              <p:spPr>
                <a:xfrm>
                  <a:off x="4991126" y="4289613"/>
                  <a:ext cx="2886610" cy="1846022"/>
                </a:xfrm>
                <a:prstGeom prst="rect">
                  <a:avLst/>
                </a:pr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1828800" rtl="0"/>
                  <a:endParaRPr lang="en-US" sz="1600" kern="12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5F23E08-EB56-1AC2-9266-BDF2D81F46FA}"/>
                    </a:ext>
                  </a:extLst>
                </p:cNvPr>
                <p:cNvSpPr txBox="1"/>
                <p:nvPr/>
              </p:nvSpPr>
              <p:spPr>
                <a:xfrm>
                  <a:off x="5041017" y="4738628"/>
                  <a:ext cx="2849095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b="1" i="0" dirty="0">
                      <a:solidFill>
                        <a:schemeClr val="bg1"/>
                      </a:solidFill>
                      <a:effectLst/>
                      <a:latin typeface="quote-cjk-patch"/>
                    </a:rPr>
                    <a:t>可视化与应用层</a:t>
                  </a:r>
                  <a:endParaRPr lang="en-US" altLang="zh-CN" b="1" i="0" dirty="0">
                    <a:solidFill>
                      <a:schemeClr val="bg1"/>
                    </a:solidFill>
                    <a:effectLst/>
                    <a:latin typeface="quote-cjk-patch"/>
                  </a:endParaRPr>
                </a:p>
                <a:p>
                  <a:pPr algn="ctr"/>
                  <a:r>
                    <a:rPr lang="en-US" altLang="zh-CN" b="0" i="0" dirty="0">
                      <a:solidFill>
                        <a:schemeClr val="bg1"/>
                      </a:solidFill>
                      <a:effectLst/>
                      <a:latin typeface="quote-cjk-patch"/>
                    </a:rPr>
                    <a:t>DataEase</a:t>
                  </a:r>
                  <a:r>
                    <a:rPr lang="zh-CN" altLang="en-US" b="0" i="0" dirty="0">
                      <a:solidFill>
                        <a:schemeClr val="bg1"/>
                      </a:solidFill>
                      <a:effectLst/>
                      <a:latin typeface="quote-cjk-patch"/>
                    </a:rPr>
                    <a:t>交互式仪表板</a:t>
                  </a:r>
                  <a:endParaRPr lang="en-US" altLang="zh-CN" b="0" i="0" dirty="0">
                    <a:solidFill>
                      <a:schemeClr val="bg1"/>
                    </a:solidFill>
                    <a:effectLst/>
                    <a:latin typeface="quote-cjk-patch"/>
                  </a:endParaRPr>
                </a:p>
                <a:p>
                  <a:pPr algn="ctr"/>
                  <a:r>
                    <a:rPr lang="zh-CN" altLang="en-US" dirty="0">
                      <a:solidFill>
                        <a:schemeClr val="bg1"/>
                      </a:solidFill>
                    </a:rPr>
                    <a:t>提供三大叙事视图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4A044B48-AB95-E6AD-6C8B-3DF66740002D}"/>
                  </a:ext>
                </a:extLst>
              </p:cNvPr>
              <p:cNvGrpSpPr/>
              <p:nvPr/>
            </p:nvGrpSpPr>
            <p:grpSpPr>
              <a:xfrm>
                <a:off x="5786170" y="2111694"/>
                <a:ext cx="2935087" cy="1858883"/>
                <a:chOff x="6765122" y="924658"/>
                <a:chExt cx="2935087" cy="1858883"/>
              </a:xfrm>
            </p:grpSpPr>
            <p:sp>
              <p:nvSpPr>
                <p:cNvPr id="23" name="Rectangle 1">
                  <a:extLst>
                    <a:ext uri="{FF2B5EF4-FFF2-40B4-BE49-F238E27FC236}">
                      <a16:creationId xmlns:a16="http://schemas.microsoft.com/office/drawing/2014/main" id="{A2073E0B-21F2-D08F-7180-F16A524A0202}"/>
                    </a:ext>
                  </a:extLst>
                </p:cNvPr>
                <p:cNvSpPr/>
                <p:nvPr/>
              </p:nvSpPr>
              <p:spPr>
                <a:xfrm>
                  <a:off x="6765122" y="924658"/>
                  <a:ext cx="2935087" cy="1858883"/>
                </a:xfrm>
                <a:prstGeom prst="rect">
                  <a:avLst/>
                </a:pr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1828800" rtl="0"/>
                  <a:endParaRPr lang="en-US" sz="1600" kern="12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A7C8206B-BB33-6D13-CADF-1EA5D29E342D}"/>
                    </a:ext>
                  </a:extLst>
                </p:cNvPr>
                <p:cNvSpPr txBox="1"/>
                <p:nvPr/>
              </p:nvSpPr>
              <p:spPr>
                <a:xfrm>
                  <a:off x="6808117" y="1392434"/>
                  <a:ext cx="2849095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b="1" i="0" dirty="0">
                      <a:solidFill>
                        <a:srgbClr val="F9FAFB"/>
                      </a:solidFill>
                      <a:effectLst/>
                      <a:latin typeface="quote-cjk-patch"/>
                    </a:rPr>
                    <a:t>数据处理层</a:t>
                  </a:r>
                  <a:endParaRPr lang="en-US" altLang="zh-CN" b="1" i="0" dirty="0">
                    <a:solidFill>
                      <a:srgbClr val="F9FAFB"/>
                    </a:solidFill>
                    <a:effectLst/>
                    <a:latin typeface="quote-cjk-patch"/>
                  </a:endParaRPr>
                </a:p>
                <a:p>
                  <a:pPr algn="ctr"/>
                  <a:r>
                    <a:rPr lang="zh-CN" altLang="en-US" b="0" i="0" dirty="0">
                      <a:solidFill>
                        <a:srgbClr val="F9FAFB"/>
                      </a:solidFill>
                      <a:effectLst/>
                      <a:latin typeface="quote-cjk-patch"/>
                    </a:rPr>
                    <a:t>智能图引擎适配器</a:t>
                  </a:r>
                  <a:endParaRPr lang="en-US" altLang="zh-CN" b="0" i="0" dirty="0">
                    <a:solidFill>
                      <a:srgbClr val="F9FAFB"/>
                    </a:solidFill>
                    <a:effectLst/>
                    <a:latin typeface="quote-cjk-patch"/>
                  </a:endParaRPr>
                </a:p>
                <a:p>
                  <a:pPr algn="ctr"/>
                  <a:r>
                    <a:rPr lang="zh-CN" altLang="en-US" dirty="0">
                      <a:solidFill>
                        <a:srgbClr val="F9FAFB"/>
                      </a:solidFill>
                      <a:latin typeface="quote-cjk-patch"/>
                    </a:rPr>
                    <a:t>统一处理时序数据</a:t>
                  </a:r>
                  <a:endParaRPr lang="zh-CN" altLang="en-US" dirty="0"/>
                </a:p>
              </p:txBody>
            </p:sp>
          </p:grpSp>
        </p:grp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D891D5D-6052-8E54-5613-B5C64FB767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9083" y="3273735"/>
              <a:ext cx="741590" cy="741588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rgbClr val="D0E1EB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2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p15="http://schemas.microsoft.com/office/powerpoint/2012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9DEE5-8D95-4235-5697-89D04C5D5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A6FACFF-48B7-0C6A-6624-5AE91FB24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18819" y="-1015180"/>
            <a:ext cx="3554361" cy="1219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8D14F0-F29E-CB4E-CBF9-1DBBB6CA0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 flipV="1">
            <a:off x="4381500" y="-4381500"/>
            <a:ext cx="3429000" cy="12192000"/>
          </a:xfrm>
          <a:prstGeom prst="rect">
            <a:avLst/>
          </a:prstGeom>
        </p:spPr>
      </p:pic>
      <p:sp>
        <p:nvSpPr>
          <p:cNvPr id="10" name="箭头: V 形 9">
            <a:extLst>
              <a:ext uri="{FF2B5EF4-FFF2-40B4-BE49-F238E27FC236}">
                <a16:creationId xmlns:a16="http://schemas.microsoft.com/office/drawing/2014/main" id="{9975172B-E9A1-3BDB-A2F3-42F713B4EB7D}"/>
              </a:ext>
            </a:extLst>
          </p:cNvPr>
          <p:cNvSpPr/>
          <p:nvPr/>
        </p:nvSpPr>
        <p:spPr>
          <a:xfrm rot="5400000">
            <a:off x="5980133" y="6005258"/>
            <a:ext cx="231732" cy="538620"/>
          </a:xfrm>
          <a:prstGeom prst="chevron">
            <a:avLst>
              <a:gd name="adj" fmla="val 768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8B4CA6-9E78-33E5-2C85-FD1ACEB8A0A1}"/>
              </a:ext>
            </a:extLst>
          </p:cNvPr>
          <p:cNvSpPr txBox="1"/>
          <p:nvPr/>
        </p:nvSpPr>
        <p:spPr>
          <a:xfrm>
            <a:off x="2521214" y="2235481"/>
            <a:ext cx="4023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gradFill>
                  <a:gsLst>
                    <a:gs pos="0">
                      <a:srgbClr val="E1EDFB"/>
                    </a:gs>
                    <a:gs pos="100000">
                      <a:srgbClr val="F0F6FD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03</a:t>
            </a:r>
            <a:endParaRPr lang="zh-CN" altLang="en-US" sz="13800" dirty="0">
              <a:gradFill>
                <a:gsLst>
                  <a:gs pos="0">
                    <a:srgbClr val="E1EDFB"/>
                  </a:gs>
                  <a:gs pos="100000">
                    <a:srgbClr val="F0F6FD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7B096F-F40F-6374-E1E5-DFD0EB9DD8D4}"/>
              </a:ext>
            </a:extLst>
          </p:cNvPr>
          <p:cNvSpPr txBox="1"/>
          <p:nvPr/>
        </p:nvSpPr>
        <p:spPr>
          <a:xfrm>
            <a:off x="5418361" y="2472642"/>
            <a:ext cx="4891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n w="3175">
                  <a:noFill/>
                </a:ln>
                <a:solidFill>
                  <a:srgbClr val="F8FBFE"/>
                </a:solidFill>
                <a:cs typeface="+mn-ea"/>
                <a:sym typeface="+mn-lt"/>
              </a:rPr>
              <a:t>技术实现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E047984F-1C0D-C3CC-F4CC-F14792E1AB58}"/>
              </a:ext>
            </a:extLst>
          </p:cNvPr>
          <p:cNvSpPr/>
          <p:nvPr/>
        </p:nvSpPr>
        <p:spPr>
          <a:xfrm>
            <a:off x="6338814" y="3206462"/>
            <a:ext cx="3050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Practice</a:t>
            </a:r>
            <a:endParaRPr 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430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 xmlns:p15="http://schemas.microsoft.com/office/powerpoint/2012/main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3qymvth">
      <a:majorFont>
        <a:latin typeface="微软雅黑" panose="020F0302020204030204"/>
        <a:ea typeface="微软雅黑"/>
        <a:cs typeface="Arial"/>
      </a:majorFont>
      <a:minorFont>
        <a:latin typeface="微软雅黑" panose="020F0302020204030204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2776</TotalTime>
  <Words>1484</Words>
  <Application>Microsoft Office PowerPoint</Application>
  <PresentationFormat>宽屏</PresentationFormat>
  <Paragraphs>184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quote-cjk-patch</vt:lpstr>
      <vt:lpstr>等线</vt:lpstr>
      <vt:lpstr>微软雅黑</vt:lpstr>
      <vt:lpstr>Arial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毛浩然</dc:creator>
  <cp:lastModifiedBy>浩然 毛</cp:lastModifiedBy>
  <cp:revision>30</cp:revision>
  <cp:lastPrinted>2025-05-01T05:13:02Z</cp:lastPrinted>
  <dcterms:created xsi:type="dcterms:W3CDTF">2025-05-01T05:13:02Z</dcterms:created>
  <dcterms:modified xsi:type="dcterms:W3CDTF">2025-12-30T16:20:32Z</dcterms:modified>
</cp:coreProperties>
</file>